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92" r:id="rId3"/>
    <p:sldId id="293" r:id="rId4"/>
    <p:sldId id="295" r:id="rId5"/>
    <p:sldId id="294" r:id="rId6"/>
    <p:sldId id="296" r:id="rId7"/>
    <p:sldId id="297" r:id="rId8"/>
    <p:sldId id="298" r:id="rId9"/>
    <p:sldId id="299" r:id="rId10"/>
    <p:sldId id="262" r:id="rId11"/>
    <p:sldId id="300" r:id="rId12"/>
    <p:sldId id="267" r:id="rId13"/>
    <p:sldId id="257" r:id="rId14"/>
    <p:sldId id="256" r:id="rId15"/>
    <p:sldId id="258" r:id="rId16"/>
    <p:sldId id="261" r:id="rId17"/>
    <p:sldId id="260" r:id="rId18"/>
    <p:sldId id="263" r:id="rId19"/>
    <p:sldId id="301" r:id="rId20"/>
    <p:sldId id="264" r:id="rId21"/>
    <p:sldId id="265" r:id="rId22"/>
    <p:sldId id="268" r:id="rId23"/>
    <p:sldId id="269" r:id="rId24"/>
    <p:sldId id="302" r:id="rId25"/>
  </p:sldIdLst>
  <p:sldSz cx="9144000" cy="6858000" type="screen4x3"/>
  <p:notesSz cx="68580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D5F74"/>
    <a:srgbClr val="C0C0C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9" d="100"/>
          <a:sy n="79" d="100"/>
        </p:scale>
        <p:origin x="-3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86D9BB6-0A16-4282-B750-80D4067B08FF}"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7F437BB-E63A-4D7E-A99A-A837A6978D5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A987211-ABB3-4339-80CD-B4CD2F9BEE2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AA6BA32-FAFE-42E8-855C-61E04FC79885}"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91207234-EDF0-4371-BC30-E9EDE4BD7F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3BA77A0-93E5-4977-B94F-14384A5CDD6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1A4F228-7B49-4676-A547-0AA7B74768D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5A28AA77-C3ED-4066-B051-8879C9C0ADEA}"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F9D8EC31-1937-4D38-B1AA-D9F1D53BBB63}"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8266279B-6F03-413A-92AB-BF78A3833399}"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2C9C96E1-335A-44D5-8CEA-98D0FE1FF92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0C0C0"/>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AB7CB85C-708B-49B1-B9C9-0959C145BC82}"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153400" cy="584775"/>
          </a:xfrm>
          <a:prstGeom prst="rect">
            <a:avLst/>
          </a:prstGeom>
          <a:noFill/>
        </p:spPr>
        <p:txBody>
          <a:bodyPr wrap="square" rtlCol="0">
            <a:spAutoFit/>
          </a:bodyPr>
          <a:lstStyle/>
          <a:p>
            <a:r>
              <a:rPr lang="en-US" sz="3200" dirty="0" smtClean="0"/>
              <a:t>Theoretical Probability Distributions</a:t>
            </a:r>
            <a:endParaRPr lang="en-US" sz="3200" dirty="0"/>
          </a:p>
        </p:txBody>
      </p:sp>
      <p:sp>
        <p:nvSpPr>
          <p:cNvPr id="3" name="TextBox 2"/>
          <p:cNvSpPr txBox="1"/>
          <p:nvPr/>
        </p:nvSpPr>
        <p:spPr>
          <a:xfrm>
            <a:off x="304800" y="1219200"/>
            <a:ext cx="8534400" cy="5509200"/>
          </a:xfrm>
          <a:prstGeom prst="rect">
            <a:avLst/>
          </a:prstGeom>
          <a:noFill/>
        </p:spPr>
        <p:txBody>
          <a:bodyPr wrap="square" rtlCol="0">
            <a:spAutoFit/>
          </a:bodyPr>
          <a:lstStyle/>
          <a:p>
            <a:pPr algn="l"/>
            <a:r>
              <a:rPr lang="en-US" sz="2200" dirty="0" smtClean="0"/>
              <a:t>We have talked about the idea of </a:t>
            </a:r>
            <a:r>
              <a:rPr lang="en-US" sz="2200" u="sng" dirty="0" smtClean="0"/>
              <a:t>frequency distributions</a:t>
            </a:r>
            <a:r>
              <a:rPr lang="en-US" sz="2200" dirty="0" smtClean="0"/>
              <a:t> as a way to see what is happening with our data.  We have looked at both tables and graphs of frequency distributions of actual data, to try and get a picture of what our data are all about.</a:t>
            </a:r>
          </a:p>
          <a:p>
            <a:pPr algn="l"/>
            <a:endParaRPr lang="en-US" sz="2200" dirty="0" smtClean="0"/>
          </a:p>
          <a:p>
            <a:pPr algn="l"/>
            <a:r>
              <a:rPr lang="en-US" sz="2200" dirty="0" smtClean="0"/>
              <a:t>We’re going to make two transitions now:</a:t>
            </a:r>
          </a:p>
          <a:p>
            <a:pPr algn="l"/>
            <a:endParaRPr lang="en-US" sz="2200" dirty="0" smtClean="0"/>
          </a:p>
          <a:p>
            <a:pPr algn="l"/>
            <a:r>
              <a:rPr lang="en-US" sz="2200" dirty="0" smtClean="0"/>
              <a:t>First of all, we’re going to pretty much stop talking about frequency distributions, and only talk about </a:t>
            </a:r>
            <a:r>
              <a:rPr lang="en-US" sz="2200" u="sng" dirty="0" smtClean="0"/>
              <a:t>relative frequency distributions</a:t>
            </a:r>
            <a:r>
              <a:rPr lang="en-US" sz="2200" dirty="0" smtClean="0"/>
              <a:t> – otherwise known as </a:t>
            </a:r>
            <a:r>
              <a:rPr lang="en-US" sz="2200" u="sng" dirty="0" smtClean="0"/>
              <a:t>probability distributions</a:t>
            </a:r>
            <a:r>
              <a:rPr lang="en-US" sz="2200" dirty="0" smtClean="0"/>
              <a:t>.  (Even if I sometimes refer to these as frequency distributions, I am talking about relative frequency/probability distributions).</a:t>
            </a:r>
          </a:p>
          <a:p>
            <a:pPr algn="l"/>
            <a:endParaRPr lang="en-US" sz="2200" dirty="0" smtClean="0"/>
          </a:p>
          <a:p>
            <a:pPr algn="l"/>
            <a:r>
              <a:rPr lang="en-US" sz="2200" dirty="0" smtClean="0"/>
              <a:t>Secondly, we are going to stop talking about distributions based on actual data, and are going to start talking about </a:t>
            </a:r>
            <a:r>
              <a:rPr lang="en-US" sz="2200" u="sng" dirty="0" smtClean="0"/>
              <a:t>theoretical frequency distributions.</a:t>
            </a:r>
            <a:endParaRPr lang="en-US" sz="22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normal"/>
          <p:cNvPicPr>
            <a:picLocks noChangeAspect="1" noChangeArrowheads="1"/>
          </p:cNvPicPr>
          <p:nvPr/>
        </p:nvPicPr>
        <p:blipFill>
          <a:blip r:embed="rId2" cstate="print"/>
          <a:srcRect/>
          <a:stretch>
            <a:fillRect/>
          </a:stretch>
        </p:blipFill>
        <p:spPr bwMode="auto">
          <a:xfrm>
            <a:off x="228600" y="2057400"/>
            <a:ext cx="8610600" cy="4500563"/>
          </a:xfrm>
          <a:prstGeom prst="rect">
            <a:avLst/>
          </a:prstGeom>
          <a:noFill/>
        </p:spPr>
      </p:pic>
      <p:sp>
        <p:nvSpPr>
          <p:cNvPr id="8195" name="Rectangle 3"/>
          <p:cNvSpPr>
            <a:spLocks noChangeArrowheads="1"/>
          </p:cNvSpPr>
          <p:nvPr/>
        </p:nvSpPr>
        <p:spPr bwMode="auto">
          <a:xfrm>
            <a:off x="1676400" y="58308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8196" name="Text Box 4"/>
          <p:cNvSpPr txBox="1">
            <a:spLocks noChangeArrowheads="1"/>
          </p:cNvSpPr>
          <p:nvPr/>
        </p:nvSpPr>
        <p:spPr bwMode="auto">
          <a:xfrm>
            <a:off x="228600" y="228600"/>
            <a:ext cx="8534400" cy="457200"/>
          </a:xfrm>
          <a:prstGeom prst="rect">
            <a:avLst/>
          </a:prstGeom>
          <a:noFill/>
          <a:ln w="9525">
            <a:noFill/>
            <a:miter lim="800000"/>
            <a:headEnd/>
            <a:tailEnd/>
          </a:ln>
          <a:effectLst/>
        </p:spPr>
        <p:txBody>
          <a:bodyPr>
            <a:spAutoFit/>
          </a:bodyPr>
          <a:lstStyle/>
          <a:p>
            <a:pPr>
              <a:spcBef>
                <a:spcPct val="50000"/>
              </a:spcBef>
            </a:pPr>
            <a:r>
              <a:rPr lang="en-US"/>
              <a:t>The Normal Distribution</a:t>
            </a:r>
          </a:p>
        </p:txBody>
      </p:sp>
      <p:sp>
        <p:nvSpPr>
          <p:cNvPr id="8198" name="Text Box 6"/>
          <p:cNvSpPr txBox="1">
            <a:spLocks noChangeArrowheads="1"/>
          </p:cNvSpPr>
          <p:nvPr/>
        </p:nvSpPr>
        <p:spPr bwMode="auto">
          <a:xfrm>
            <a:off x="381000" y="914400"/>
            <a:ext cx="8610600" cy="1006475"/>
          </a:xfrm>
          <a:prstGeom prst="rect">
            <a:avLst/>
          </a:prstGeom>
          <a:noFill/>
          <a:ln w="9525">
            <a:noFill/>
            <a:miter lim="800000"/>
            <a:headEnd/>
            <a:tailEnd/>
          </a:ln>
          <a:effectLst/>
        </p:spPr>
        <p:txBody>
          <a:bodyPr>
            <a:spAutoFit/>
          </a:bodyPr>
          <a:lstStyle/>
          <a:p>
            <a:pPr algn="l">
              <a:spcBef>
                <a:spcPct val="50000"/>
              </a:spcBef>
            </a:pPr>
            <a:r>
              <a:rPr lang="en-US" sz="2000"/>
              <a:t>The normal distribution is the familiar bell-curve that you’ve probably all seen.  The normal distribution is symmetrical (skew = 0), and the mean, median, and mode are all equal.</a:t>
            </a:r>
          </a:p>
        </p:txBody>
      </p:sp>
      <p:sp>
        <p:nvSpPr>
          <p:cNvPr id="8199" name="Text Box 7"/>
          <p:cNvSpPr txBox="1">
            <a:spLocks noChangeArrowheads="1"/>
          </p:cNvSpPr>
          <p:nvPr/>
        </p:nvSpPr>
        <p:spPr bwMode="auto">
          <a:xfrm>
            <a:off x="3352800" y="5791200"/>
            <a:ext cx="1752600" cy="854075"/>
          </a:xfrm>
          <a:prstGeom prst="rect">
            <a:avLst/>
          </a:prstGeom>
          <a:noFill/>
          <a:ln w="9525">
            <a:noFill/>
            <a:miter lim="800000"/>
            <a:headEnd/>
            <a:tailEnd/>
          </a:ln>
          <a:effectLst/>
        </p:spPr>
        <p:txBody>
          <a:bodyPr>
            <a:spAutoFit/>
          </a:bodyPr>
          <a:lstStyle/>
          <a:p>
            <a:pPr>
              <a:spcBef>
                <a:spcPct val="50000"/>
              </a:spcBef>
            </a:pPr>
            <a:r>
              <a:rPr lang="en-US" sz="2000"/>
              <a:t>Median</a:t>
            </a:r>
          </a:p>
          <a:p>
            <a:pPr>
              <a:spcBef>
                <a:spcPct val="50000"/>
              </a:spcBef>
            </a:pPr>
            <a:r>
              <a:rPr lang="en-US" sz="2000"/>
              <a:t>Mode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458200" cy="584775"/>
          </a:xfrm>
          <a:prstGeom prst="rect">
            <a:avLst/>
          </a:prstGeom>
          <a:noFill/>
        </p:spPr>
        <p:txBody>
          <a:bodyPr wrap="square" rtlCol="0">
            <a:spAutoFit/>
          </a:bodyPr>
          <a:lstStyle/>
          <a:p>
            <a:r>
              <a:rPr lang="en-US" sz="3200" dirty="0" smtClean="0"/>
              <a:t>The Normal Distribution</a:t>
            </a:r>
            <a:endParaRPr lang="en-US" sz="3200" dirty="0"/>
          </a:p>
        </p:txBody>
      </p:sp>
      <p:sp>
        <p:nvSpPr>
          <p:cNvPr id="3" name="TextBox 2"/>
          <p:cNvSpPr txBox="1"/>
          <p:nvPr/>
        </p:nvSpPr>
        <p:spPr>
          <a:xfrm>
            <a:off x="304800" y="1676400"/>
            <a:ext cx="8382000" cy="1200329"/>
          </a:xfrm>
          <a:prstGeom prst="rect">
            <a:avLst/>
          </a:prstGeom>
          <a:noFill/>
        </p:spPr>
        <p:txBody>
          <a:bodyPr wrap="square" rtlCol="0">
            <a:spAutoFit/>
          </a:bodyPr>
          <a:lstStyle/>
          <a:p>
            <a:pPr algn="l"/>
            <a:r>
              <a:rPr lang="en-US" dirty="0" smtClean="0"/>
              <a:t>Like the rectangular distribution, the normal distribution has a formula.  The formula looks like this: f(x) = </a:t>
            </a:r>
          </a:p>
          <a:p>
            <a:pPr algn="l"/>
            <a:endParaRPr lang="en-US" dirty="0"/>
          </a:p>
        </p:txBody>
      </p:sp>
      <p:pic>
        <p:nvPicPr>
          <p:cNvPr id="73730" name="Picture 2"/>
          <p:cNvPicPr>
            <a:picLocks noChangeAspect="1" noChangeArrowheads="1"/>
          </p:cNvPicPr>
          <p:nvPr/>
        </p:nvPicPr>
        <p:blipFill>
          <a:blip r:embed="rId2" cstate="print"/>
          <a:srcRect/>
          <a:stretch>
            <a:fillRect/>
          </a:stretch>
        </p:blipFill>
        <p:spPr bwMode="auto">
          <a:xfrm>
            <a:off x="6477000" y="2133600"/>
            <a:ext cx="1962150" cy="485775"/>
          </a:xfrm>
          <a:prstGeom prst="rect">
            <a:avLst/>
          </a:prstGeom>
          <a:noFill/>
          <a:ln w="9525">
            <a:noFill/>
            <a:miter lim="800000"/>
            <a:headEnd/>
            <a:tailEnd/>
          </a:ln>
        </p:spPr>
      </p:pic>
      <p:sp>
        <p:nvSpPr>
          <p:cNvPr id="5" name="TextBox 4"/>
          <p:cNvSpPr txBox="1"/>
          <p:nvPr/>
        </p:nvSpPr>
        <p:spPr>
          <a:xfrm>
            <a:off x="533400" y="2971800"/>
            <a:ext cx="8077200" cy="830997"/>
          </a:xfrm>
          <a:prstGeom prst="rect">
            <a:avLst/>
          </a:prstGeom>
          <a:noFill/>
        </p:spPr>
        <p:txBody>
          <a:bodyPr wrap="square" rtlCol="0">
            <a:spAutoFit/>
          </a:bodyPr>
          <a:lstStyle/>
          <a:p>
            <a:pPr algn="l"/>
            <a:r>
              <a:rPr lang="en-US" dirty="0" smtClean="0">
                <a:solidFill>
                  <a:srgbClr val="FF0000"/>
                </a:solidFill>
              </a:rPr>
              <a:t>DON’T WORRY: YOU DON’T HAVE TO UNDERSTAND THIS FORMULA!!!!</a:t>
            </a:r>
            <a:endParaRPr lang="en-US" dirty="0">
              <a:solidFill>
                <a:srgbClr val="FF0000"/>
              </a:solidFill>
            </a:endParaRPr>
          </a:p>
        </p:txBody>
      </p:sp>
      <p:sp>
        <p:nvSpPr>
          <p:cNvPr id="6" name="TextBox 5"/>
          <p:cNvSpPr txBox="1"/>
          <p:nvPr/>
        </p:nvSpPr>
        <p:spPr>
          <a:xfrm>
            <a:off x="304800" y="3962400"/>
            <a:ext cx="8229600" cy="1938992"/>
          </a:xfrm>
          <a:prstGeom prst="rect">
            <a:avLst/>
          </a:prstGeom>
          <a:noFill/>
        </p:spPr>
        <p:txBody>
          <a:bodyPr wrap="square" rtlCol="0">
            <a:spAutoFit/>
          </a:bodyPr>
          <a:lstStyle/>
          <a:p>
            <a:pPr algn="l"/>
            <a:r>
              <a:rPr lang="en-US" dirty="0" smtClean="0"/>
              <a:t>I mainly just want to make the point that like all theoretical distributions, this one has a formula.</a:t>
            </a:r>
          </a:p>
          <a:p>
            <a:pPr algn="l"/>
            <a:endParaRPr lang="en-US" dirty="0" smtClean="0"/>
          </a:p>
          <a:p>
            <a:pPr algn="l"/>
            <a:r>
              <a:rPr lang="en-US" dirty="0" smtClean="0"/>
              <a:t>Also, like the rectangular distribution, this formula really describes a </a:t>
            </a:r>
            <a:r>
              <a:rPr lang="en-US" u="sng" dirty="0" smtClean="0"/>
              <a:t>family</a:t>
            </a:r>
            <a:r>
              <a:rPr lang="en-US" dirty="0" smtClean="0"/>
              <a:t> of distributions.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5" presetClass="emph" presetSubtype="0" repeatCount="5000" fill="hold" grpId="1" nodeType="clickEffect">
                                  <p:stCondLst>
                                    <p:cond delay="0"/>
                                  </p:stCondLst>
                                  <p:childTnLst>
                                    <p:anim calcmode="discrete" valueType="str">
                                      <p:cBhvr>
                                        <p:cTn id="14" dur="1000" fill="hold"/>
                                        <p:tgtEl>
                                          <p:spTgt spid="5"/>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a:t>The Normal Distribution</a:t>
            </a:r>
          </a:p>
        </p:txBody>
      </p:sp>
      <p:pic>
        <p:nvPicPr>
          <p:cNvPr id="14340" name="Picture 4" descr="800px-Normal_distribution_pdf"/>
          <p:cNvPicPr>
            <a:picLocks noGrp="1" noChangeAspect="1" noChangeArrowheads="1"/>
          </p:cNvPicPr>
          <p:nvPr>
            <p:ph idx="1"/>
          </p:nvPr>
        </p:nvPicPr>
        <p:blipFill>
          <a:blip r:embed="rId2" cstate="print"/>
          <a:srcRect/>
          <a:stretch>
            <a:fillRect/>
          </a:stretch>
        </p:blipFill>
        <p:spPr bwMode="auto">
          <a:xfrm>
            <a:off x="228600" y="1600200"/>
            <a:ext cx="6034087" cy="4525963"/>
          </a:xfrm>
          <a:noFill/>
          <a:ln>
            <a:miter lim="800000"/>
            <a:headEnd/>
            <a:tailEnd/>
          </a:ln>
        </p:spPr>
      </p:pic>
      <p:sp>
        <p:nvSpPr>
          <p:cNvPr id="4" name="TextBox 3"/>
          <p:cNvSpPr txBox="1"/>
          <p:nvPr/>
        </p:nvSpPr>
        <p:spPr>
          <a:xfrm>
            <a:off x="6629400" y="1066800"/>
            <a:ext cx="2286000" cy="5324535"/>
          </a:xfrm>
          <a:prstGeom prst="rect">
            <a:avLst/>
          </a:prstGeom>
          <a:noFill/>
        </p:spPr>
        <p:txBody>
          <a:bodyPr wrap="square" rtlCol="0">
            <a:spAutoFit/>
          </a:bodyPr>
          <a:lstStyle/>
          <a:p>
            <a:pPr algn="l"/>
            <a:r>
              <a:rPr lang="en-US" sz="2000" dirty="0" smtClean="0"/>
              <a:t>You can see that each of these distributions looks like a bell curve.  But, each one has a different mean (µ) and a different variance (</a:t>
            </a:r>
            <a:r>
              <a:rPr lang="el-GR" sz="2000" dirty="0" smtClean="0"/>
              <a:t>σ</a:t>
            </a:r>
            <a:r>
              <a:rPr lang="en-US" sz="2000" baseline="30000" dirty="0" smtClean="0"/>
              <a:t>2</a:t>
            </a:r>
            <a:r>
              <a:rPr lang="en-US" sz="2000" dirty="0" smtClean="0"/>
              <a:t>).</a:t>
            </a:r>
          </a:p>
          <a:p>
            <a:pPr algn="l"/>
            <a:endParaRPr lang="en-US" sz="2000" dirty="0" smtClean="0"/>
          </a:p>
          <a:p>
            <a:pPr algn="l"/>
            <a:r>
              <a:rPr lang="en-US" sz="2000" dirty="0" smtClean="0"/>
              <a:t>In other words, instead of c (like in the rectangular distribution), the normal distribution has two things we need to know: µ &amp; </a:t>
            </a:r>
            <a:r>
              <a:rPr lang="el-GR" sz="2000" dirty="0" smtClean="0"/>
              <a:t>σ</a:t>
            </a:r>
            <a:r>
              <a:rPr lang="en-US" sz="2000" baseline="30000" dirty="0" smtClean="0"/>
              <a:t>2 </a:t>
            </a:r>
            <a:r>
              <a:rPr lang="en-US" sz="2000" dirty="0" smtClean="0"/>
              <a:t>(or </a:t>
            </a:r>
            <a:r>
              <a:rPr lang="el-GR" sz="2000" dirty="0" smtClean="0"/>
              <a:t>σ</a:t>
            </a:r>
            <a:r>
              <a:rPr lang="en-US" sz="2000" dirty="0" smtClean="0"/>
              <a:t>). </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normal"/>
          <p:cNvPicPr>
            <a:picLocks noChangeAspect="1" noChangeArrowheads="1"/>
          </p:cNvPicPr>
          <p:nvPr/>
        </p:nvPicPr>
        <p:blipFill>
          <a:blip r:embed="rId2" cstate="print"/>
          <a:srcRect/>
          <a:stretch>
            <a:fillRect/>
          </a:stretch>
        </p:blipFill>
        <p:spPr bwMode="auto">
          <a:xfrm>
            <a:off x="228600" y="2057400"/>
            <a:ext cx="8610600" cy="4500563"/>
          </a:xfrm>
          <a:prstGeom prst="rect">
            <a:avLst/>
          </a:prstGeom>
          <a:noFill/>
        </p:spPr>
      </p:pic>
      <p:sp>
        <p:nvSpPr>
          <p:cNvPr id="3201" name="Rectangle 129"/>
          <p:cNvSpPr>
            <a:spLocks noChangeArrowheads="1"/>
          </p:cNvSpPr>
          <p:nvPr/>
        </p:nvSpPr>
        <p:spPr bwMode="auto">
          <a:xfrm>
            <a:off x="1676400" y="58308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3205" name="Text Box 133"/>
          <p:cNvSpPr txBox="1">
            <a:spLocks noChangeArrowheads="1"/>
          </p:cNvSpPr>
          <p:nvPr/>
        </p:nvSpPr>
        <p:spPr bwMode="auto">
          <a:xfrm>
            <a:off x="228600" y="228600"/>
            <a:ext cx="8534400" cy="457200"/>
          </a:xfrm>
          <a:prstGeom prst="rect">
            <a:avLst/>
          </a:prstGeom>
          <a:noFill/>
          <a:ln w="9525">
            <a:noFill/>
            <a:miter lim="800000"/>
            <a:headEnd/>
            <a:tailEnd/>
          </a:ln>
          <a:effectLst/>
        </p:spPr>
        <p:txBody>
          <a:bodyPr>
            <a:spAutoFit/>
          </a:bodyPr>
          <a:lstStyle/>
          <a:p>
            <a:pPr>
              <a:spcBef>
                <a:spcPct val="50000"/>
              </a:spcBef>
            </a:pPr>
            <a:r>
              <a:rPr lang="en-US"/>
              <a:t>The Area Under a Curve</a:t>
            </a:r>
          </a:p>
        </p:txBody>
      </p:sp>
      <p:sp>
        <p:nvSpPr>
          <p:cNvPr id="3206" name="Text Box 134"/>
          <p:cNvSpPr txBox="1">
            <a:spLocks noChangeArrowheads="1"/>
          </p:cNvSpPr>
          <p:nvPr/>
        </p:nvSpPr>
        <p:spPr bwMode="auto">
          <a:xfrm>
            <a:off x="152400" y="914400"/>
            <a:ext cx="8686800" cy="701675"/>
          </a:xfrm>
          <a:prstGeom prst="rect">
            <a:avLst/>
          </a:prstGeom>
          <a:noFill/>
          <a:ln w="9525">
            <a:noFill/>
            <a:miter lim="800000"/>
            <a:headEnd/>
            <a:tailEnd/>
          </a:ln>
          <a:effectLst/>
        </p:spPr>
        <p:txBody>
          <a:bodyPr>
            <a:spAutoFit/>
          </a:bodyPr>
          <a:lstStyle/>
          <a:p>
            <a:pPr algn="l">
              <a:spcBef>
                <a:spcPct val="50000"/>
              </a:spcBef>
            </a:pPr>
            <a:r>
              <a:rPr lang="en-US" sz="2000"/>
              <a:t>With a frequency distribution drawn like this, there is a direct connection between the “geometry” of the curve and the numbers that it represents.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 name="Rectangle 133"/>
          <p:cNvSpPr>
            <a:spLocks noChangeArrowheads="1"/>
          </p:cNvSpPr>
          <p:nvPr/>
        </p:nvSpPr>
        <p:spPr bwMode="auto">
          <a:xfrm>
            <a:off x="3962400" y="5486400"/>
            <a:ext cx="609600" cy="457200"/>
          </a:xfrm>
          <a:prstGeom prst="rect">
            <a:avLst/>
          </a:prstGeom>
          <a:solidFill>
            <a:schemeClr val="bg1"/>
          </a:solidFill>
          <a:ln w="9525">
            <a:noFill/>
            <a:miter lim="800000"/>
            <a:headEnd/>
            <a:tailEnd/>
          </a:ln>
          <a:effectLst/>
        </p:spPr>
        <p:txBody>
          <a:bodyPr wrap="none" anchor="ctr"/>
          <a:lstStyle/>
          <a:p>
            <a:endParaRPr lang="en-US"/>
          </a:p>
        </p:txBody>
      </p:sp>
      <p:pic>
        <p:nvPicPr>
          <p:cNvPr id="2053" name="Picture 5" descr="normal"/>
          <p:cNvPicPr>
            <a:picLocks noChangeAspect="1" noChangeArrowheads="1"/>
          </p:cNvPicPr>
          <p:nvPr/>
        </p:nvPicPr>
        <p:blipFill>
          <a:blip r:embed="rId2" cstate="print"/>
          <a:srcRect/>
          <a:stretch>
            <a:fillRect/>
          </a:stretch>
        </p:blipFill>
        <p:spPr bwMode="auto">
          <a:xfrm>
            <a:off x="228600" y="2590800"/>
            <a:ext cx="8610600" cy="4500563"/>
          </a:xfrm>
          <a:prstGeom prst="rect">
            <a:avLst/>
          </a:prstGeom>
          <a:noFill/>
        </p:spPr>
      </p:pic>
      <p:grpSp>
        <p:nvGrpSpPr>
          <p:cNvPr id="2054" name="Group 6"/>
          <p:cNvGrpSpPr>
            <a:grpSpLocks/>
          </p:cNvGrpSpPr>
          <p:nvPr/>
        </p:nvGrpSpPr>
        <p:grpSpPr bwMode="auto">
          <a:xfrm>
            <a:off x="1516063" y="2859088"/>
            <a:ext cx="5875337" cy="3090862"/>
            <a:chOff x="1056" y="384"/>
            <a:chExt cx="3504" cy="2244"/>
          </a:xfrm>
        </p:grpSpPr>
        <p:sp>
          <p:nvSpPr>
            <p:cNvPr id="2055" name="Oval 7"/>
            <p:cNvSpPr>
              <a:spLocks noChangeArrowheads="1"/>
            </p:cNvSpPr>
            <p:nvPr/>
          </p:nvSpPr>
          <p:spPr bwMode="auto">
            <a:xfrm>
              <a:off x="2832"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nvGrpSpPr>
            <p:cNvPr id="2056" name="Group 8"/>
            <p:cNvGrpSpPr>
              <a:grpSpLocks/>
            </p:cNvGrpSpPr>
            <p:nvPr/>
          </p:nvGrpSpPr>
          <p:grpSpPr bwMode="auto">
            <a:xfrm>
              <a:off x="1056" y="384"/>
              <a:ext cx="3504" cy="2244"/>
              <a:chOff x="1056" y="384"/>
              <a:chExt cx="3504" cy="2244"/>
            </a:xfrm>
          </p:grpSpPr>
          <p:sp>
            <p:nvSpPr>
              <p:cNvPr id="2057" name="Oval 9"/>
              <p:cNvSpPr>
                <a:spLocks noChangeArrowheads="1"/>
              </p:cNvSpPr>
              <p:nvPr/>
            </p:nvSpPr>
            <p:spPr bwMode="auto">
              <a:xfrm>
                <a:off x="3792"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nvGrpSpPr>
              <p:cNvPr id="2058" name="Group 10"/>
              <p:cNvGrpSpPr>
                <a:grpSpLocks/>
              </p:cNvGrpSpPr>
              <p:nvPr/>
            </p:nvGrpSpPr>
            <p:grpSpPr bwMode="auto">
              <a:xfrm>
                <a:off x="1056" y="384"/>
                <a:ext cx="3504" cy="2244"/>
                <a:chOff x="1056" y="384"/>
                <a:chExt cx="3504" cy="2244"/>
              </a:xfrm>
            </p:grpSpPr>
            <p:sp>
              <p:nvSpPr>
                <p:cNvPr id="2059" name="Oval 11"/>
                <p:cNvSpPr>
                  <a:spLocks noChangeArrowheads="1"/>
                </p:cNvSpPr>
                <p:nvPr/>
              </p:nvSpPr>
              <p:spPr bwMode="auto">
                <a:xfrm>
                  <a:off x="1056"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0" name="Oval 12"/>
                <p:cNvSpPr>
                  <a:spLocks noChangeArrowheads="1"/>
                </p:cNvSpPr>
                <p:nvPr/>
              </p:nvSpPr>
              <p:spPr bwMode="auto">
                <a:xfrm>
                  <a:off x="1248"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1" name="Oval 13"/>
                <p:cNvSpPr>
                  <a:spLocks noChangeArrowheads="1"/>
                </p:cNvSpPr>
                <p:nvPr/>
              </p:nvSpPr>
              <p:spPr bwMode="auto">
                <a:xfrm>
                  <a:off x="1416"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2" name="Oval 14"/>
                <p:cNvSpPr>
                  <a:spLocks noChangeArrowheads="1"/>
                </p:cNvSpPr>
                <p:nvPr/>
              </p:nvSpPr>
              <p:spPr bwMode="auto">
                <a:xfrm>
                  <a:off x="1608"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3" name="Oval 15"/>
                <p:cNvSpPr>
                  <a:spLocks noChangeArrowheads="1"/>
                </p:cNvSpPr>
                <p:nvPr/>
              </p:nvSpPr>
              <p:spPr bwMode="auto">
                <a:xfrm>
                  <a:off x="1800"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4" name="Oval 16"/>
                <p:cNvSpPr>
                  <a:spLocks noChangeArrowheads="1"/>
                </p:cNvSpPr>
                <p:nvPr/>
              </p:nvSpPr>
              <p:spPr bwMode="auto">
                <a:xfrm>
                  <a:off x="2016"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5" name="Oval 17"/>
                <p:cNvSpPr>
                  <a:spLocks noChangeArrowheads="1"/>
                </p:cNvSpPr>
                <p:nvPr/>
              </p:nvSpPr>
              <p:spPr bwMode="auto">
                <a:xfrm>
                  <a:off x="2196"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6" name="Oval 18"/>
                <p:cNvSpPr>
                  <a:spLocks noChangeArrowheads="1"/>
                </p:cNvSpPr>
                <p:nvPr/>
              </p:nvSpPr>
              <p:spPr bwMode="auto">
                <a:xfrm>
                  <a:off x="2448"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7" name="Oval 19"/>
                <p:cNvSpPr>
                  <a:spLocks noChangeArrowheads="1"/>
                </p:cNvSpPr>
                <p:nvPr/>
              </p:nvSpPr>
              <p:spPr bwMode="auto">
                <a:xfrm>
                  <a:off x="2832"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8" name="Oval 20"/>
                <p:cNvSpPr>
                  <a:spLocks noChangeArrowheads="1"/>
                </p:cNvSpPr>
                <p:nvPr/>
              </p:nvSpPr>
              <p:spPr bwMode="auto">
                <a:xfrm>
                  <a:off x="2640"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69" name="Oval 21"/>
                <p:cNvSpPr>
                  <a:spLocks noChangeArrowheads="1"/>
                </p:cNvSpPr>
                <p:nvPr/>
              </p:nvSpPr>
              <p:spPr bwMode="auto">
                <a:xfrm>
                  <a:off x="3024"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0" name="Oval 22"/>
                <p:cNvSpPr>
                  <a:spLocks noChangeArrowheads="1"/>
                </p:cNvSpPr>
                <p:nvPr/>
              </p:nvSpPr>
              <p:spPr bwMode="auto">
                <a:xfrm>
                  <a:off x="3216"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1" name="Oval 23"/>
                <p:cNvSpPr>
                  <a:spLocks noChangeArrowheads="1"/>
                </p:cNvSpPr>
                <p:nvPr/>
              </p:nvSpPr>
              <p:spPr bwMode="auto">
                <a:xfrm>
                  <a:off x="3408"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2" name="Oval 24"/>
                <p:cNvSpPr>
                  <a:spLocks noChangeArrowheads="1"/>
                </p:cNvSpPr>
                <p:nvPr/>
              </p:nvSpPr>
              <p:spPr bwMode="auto">
                <a:xfrm>
                  <a:off x="3600"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3" name="Oval 25"/>
                <p:cNvSpPr>
                  <a:spLocks noChangeArrowheads="1"/>
                </p:cNvSpPr>
                <p:nvPr/>
              </p:nvSpPr>
              <p:spPr bwMode="auto">
                <a:xfrm>
                  <a:off x="3792"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4" name="Oval 26"/>
                <p:cNvSpPr>
                  <a:spLocks noChangeArrowheads="1"/>
                </p:cNvSpPr>
                <p:nvPr/>
              </p:nvSpPr>
              <p:spPr bwMode="auto">
                <a:xfrm>
                  <a:off x="3960" y="242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5" name="Oval 27"/>
                <p:cNvSpPr>
                  <a:spLocks noChangeArrowheads="1"/>
                </p:cNvSpPr>
                <p:nvPr/>
              </p:nvSpPr>
              <p:spPr bwMode="auto">
                <a:xfrm>
                  <a:off x="4176" y="24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6" name="Oval 28"/>
                <p:cNvSpPr>
                  <a:spLocks noChangeArrowheads="1"/>
                </p:cNvSpPr>
                <p:nvPr/>
              </p:nvSpPr>
              <p:spPr bwMode="auto">
                <a:xfrm>
                  <a:off x="1416"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7" name="Oval 29"/>
                <p:cNvSpPr>
                  <a:spLocks noChangeArrowheads="1"/>
                </p:cNvSpPr>
                <p:nvPr/>
              </p:nvSpPr>
              <p:spPr bwMode="auto">
                <a:xfrm>
                  <a:off x="1608"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8" name="Oval 30"/>
                <p:cNvSpPr>
                  <a:spLocks noChangeArrowheads="1"/>
                </p:cNvSpPr>
                <p:nvPr/>
              </p:nvSpPr>
              <p:spPr bwMode="auto">
                <a:xfrm>
                  <a:off x="1800"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79" name="Oval 31"/>
                <p:cNvSpPr>
                  <a:spLocks noChangeArrowheads="1"/>
                </p:cNvSpPr>
                <p:nvPr/>
              </p:nvSpPr>
              <p:spPr bwMode="auto">
                <a:xfrm>
                  <a:off x="2016"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0" name="Oval 32"/>
                <p:cNvSpPr>
                  <a:spLocks noChangeArrowheads="1"/>
                </p:cNvSpPr>
                <p:nvPr/>
              </p:nvSpPr>
              <p:spPr bwMode="auto">
                <a:xfrm>
                  <a:off x="2196"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1" name="Oval 33"/>
                <p:cNvSpPr>
                  <a:spLocks noChangeArrowheads="1"/>
                </p:cNvSpPr>
                <p:nvPr/>
              </p:nvSpPr>
              <p:spPr bwMode="auto">
                <a:xfrm>
                  <a:off x="2448"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2" name="Oval 34"/>
                <p:cNvSpPr>
                  <a:spLocks noChangeArrowheads="1"/>
                </p:cNvSpPr>
                <p:nvPr/>
              </p:nvSpPr>
              <p:spPr bwMode="auto">
                <a:xfrm>
                  <a:off x="2640"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3" name="Oval 35"/>
                <p:cNvSpPr>
                  <a:spLocks noChangeArrowheads="1"/>
                </p:cNvSpPr>
                <p:nvPr/>
              </p:nvSpPr>
              <p:spPr bwMode="auto">
                <a:xfrm>
                  <a:off x="2832"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4" name="Oval 36"/>
                <p:cNvSpPr>
                  <a:spLocks noChangeArrowheads="1"/>
                </p:cNvSpPr>
                <p:nvPr/>
              </p:nvSpPr>
              <p:spPr bwMode="auto">
                <a:xfrm>
                  <a:off x="3024"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5" name="Oval 37"/>
                <p:cNvSpPr>
                  <a:spLocks noChangeArrowheads="1"/>
                </p:cNvSpPr>
                <p:nvPr/>
              </p:nvSpPr>
              <p:spPr bwMode="auto">
                <a:xfrm>
                  <a:off x="3216"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6" name="Oval 38"/>
                <p:cNvSpPr>
                  <a:spLocks noChangeArrowheads="1"/>
                </p:cNvSpPr>
                <p:nvPr/>
              </p:nvSpPr>
              <p:spPr bwMode="auto">
                <a:xfrm>
                  <a:off x="3408"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7" name="Oval 39"/>
                <p:cNvSpPr>
                  <a:spLocks noChangeArrowheads="1"/>
                </p:cNvSpPr>
                <p:nvPr/>
              </p:nvSpPr>
              <p:spPr bwMode="auto">
                <a:xfrm>
                  <a:off x="3600"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8" name="Oval 40"/>
                <p:cNvSpPr>
                  <a:spLocks noChangeArrowheads="1"/>
                </p:cNvSpPr>
                <p:nvPr/>
              </p:nvSpPr>
              <p:spPr bwMode="auto">
                <a:xfrm>
                  <a:off x="3792"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89" name="Oval 41"/>
                <p:cNvSpPr>
                  <a:spLocks noChangeArrowheads="1"/>
                </p:cNvSpPr>
                <p:nvPr/>
              </p:nvSpPr>
              <p:spPr bwMode="auto">
                <a:xfrm>
                  <a:off x="3960" y="228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0" name="Oval 42"/>
                <p:cNvSpPr>
                  <a:spLocks noChangeArrowheads="1"/>
                </p:cNvSpPr>
                <p:nvPr/>
              </p:nvSpPr>
              <p:spPr bwMode="auto">
                <a:xfrm>
                  <a:off x="1416"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1" name="Oval 43"/>
                <p:cNvSpPr>
                  <a:spLocks noChangeArrowheads="1"/>
                </p:cNvSpPr>
                <p:nvPr/>
              </p:nvSpPr>
              <p:spPr bwMode="auto">
                <a:xfrm>
                  <a:off x="1608"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2" name="Oval 44"/>
                <p:cNvSpPr>
                  <a:spLocks noChangeArrowheads="1"/>
                </p:cNvSpPr>
                <p:nvPr/>
              </p:nvSpPr>
              <p:spPr bwMode="auto">
                <a:xfrm>
                  <a:off x="1800"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3" name="Oval 45"/>
                <p:cNvSpPr>
                  <a:spLocks noChangeArrowheads="1"/>
                </p:cNvSpPr>
                <p:nvPr/>
              </p:nvSpPr>
              <p:spPr bwMode="auto">
                <a:xfrm>
                  <a:off x="2016"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4" name="Oval 46"/>
                <p:cNvSpPr>
                  <a:spLocks noChangeArrowheads="1"/>
                </p:cNvSpPr>
                <p:nvPr/>
              </p:nvSpPr>
              <p:spPr bwMode="auto">
                <a:xfrm>
                  <a:off x="2196"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5" name="Oval 47"/>
                <p:cNvSpPr>
                  <a:spLocks noChangeArrowheads="1"/>
                </p:cNvSpPr>
                <p:nvPr/>
              </p:nvSpPr>
              <p:spPr bwMode="auto">
                <a:xfrm>
                  <a:off x="2448"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6" name="Oval 48"/>
                <p:cNvSpPr>
                  <a:spLocks noChangeArrowheads="1"/>
                </p:cNvSpPr>
                <p:nvPr/>
              </p:nvSpPr>
              <p:spPr bwMode="auto">
                <a:xfrm>
                  <a:off x="2640"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7" name="Oval 49"/>
                <p:cNvSpPr>
                  <a:spLocks noChangeArrowheads="1"/>
                </p:cNvSpPr>
                <p:nvPr/>
              </p:nvSpPr>
              <p:spPr bwMode="auto">
                <a:xfrm>
                  <a:off x="3024"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8" name="Oval 50"/>
                <p:cNvSpPr>
                  <a:spLocks noChangeArrowheads="1"/>
                </p:cNvSpPr>
                <p:nvPr/>
              </p:nvSpPr>
              <p:spPr bwMode="auto">
                <a:xfrm>
                  <a:off x="3216"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099" name="Oval 51"/>
                <p:cNvSpPr>
                  <a:spLocks noChangeArrowheads="1"/>
                </p:cNvSpPr>
                <p:nvPr/>
              </p:nvSpPr>
              <p:spPr bwMode="auto">
                <a:xfrm>
                  <a:off x="3408"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0" name="Oval 52"/>
                <p:cNvSpPr>
                  <a:spLocks noChangeArrowheads="1"/>
                </p:cNvSpPr>
                <p:nvPr/>
              </p:nvSpPr>
              <p:spPr bwMode="auto">
                <a:xfrm>
                  <a:off x="3600"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1" name="Oval 53"/>
                <p:cNvSpPr>
                  <a:spLocks noChangeArrowheads="1"/>
                </p:cNvSpPr>
                <p:nvPr/>
              </p:nvSpPr>
              <p:spPr bwMode="auto">
                <a:xfrm>
                  <a:off x="3960" y="211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nvGrpSpPr>
                <p:cNvPr id="2102" name="Group 54"/>
                <p:cNvGrpSpPr>
                  <a:grpSpLocks/>
                </p:cNvGrpSpPr>
                <p:nvPr/>
              </p:nvGrpSpPr>
              <p:grpSpPr bwMode="auto">
                <a:xfrm>
                  <a:off x="1488" y="1920"/>
                  <a:ext cx="2376" cy="192"/>
                  <a:chOff x="1488" y="1920"/>
                  <a:chExt cx="2376" cy="192"/>
                </a:xfrm>
              </p:grpSpPr>
              <p:sp>
                <p:nvSpPr>
                  <p:cNvPr id="2103" name="Oval 55"/>
                  <p:cNvSpPr>
                    <a:spLocks noChangeArrowheads="1"/>
                  </p:cNvSpPr>
                  <p:nvPr/>
                </p:nvSpPr>
                <p:spPr bwMode="auto">
                  <a:xfrm>
                    <a:off x="1488"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4" name="Oval 56"/>
                  <p:cNvSpPr>
                    <a:spLocks noChangeArrowheads="1"/>
                  </p:cNvSpPr>
                  <p:nvPr/>
                </p:nvSpPr>
                <p:spPr bwMode="auto">
                  <a:xfrm>
                    <a:off x="1680"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5" name="Oval 57"/>
                  <p:cNvSpPr>
                    <a:spLocks noChangeArrowheads="1"/>
                  </p:cNvSpPr>
                  <p:nvPr/>
                </p:nvSpPr>
                <p:spPr bwMode="auto">
                  <a:xfrm>
                    <a:off x="1896"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6" name="Oval 58"/>
                  <p:cNvSpPr>
                    <a:spLocks noChangeArrowheads="1"/>
                  </p:cNvSpPr>
                  <p:nvPr/>
                </p:nvSpPr>
                <p:spPr bwMode="auto">
                  <a:xfrm>
                    <a:off x="2076"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7" name="Oval 59"/>
                  <p:cNvSpPr>
                    <a:spLocks noChangeArrowheads="1"/>
                  </p:cNvSpPr>
                  <p:nvPr/>
                </p:nvSpPr>
                <p:spPr bwMode="auto">
                  <a:xfrm>
                    <a:off x="2328"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8" name="Oval 60"/>
                  <p:cNvSpPr>
                    <a:spLocks noChangeArrowheads="1"/>
                  </p:cNvSpPr>
                  <p:nvPr/>
                </p:nvSpPr>
                <p:spPr bwMode="auto">
                  <a:xfrm>
                    <a:off x="2520"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09" name="Oval 61"/>
                  <p:cNvSpPr>
                    <a:spLocks noChangeArrowheads="1"/>
                  </p:cNvSpPr>
                  <p:nvPr/>
                </p:nvSpPr>
                <p:spPr bwMode="auto">
                  <a:xfrm>
                    <a:off x="2712"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0" name="Oval 62"/>
                  <p:cNvSpPr>
                    <a:spLocks noChangeArrowheads="1"/>
                  </p:cNvSpPr>
                  <p:nvPr/>
                </p:nvSpPr>
                <p:spPr bwMode="auto">
                  <a:xfrm>
                    <a:off x="2904"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1" name="Oval 63"/>
                  <p:cNvSpPr>
                    <a:spLocks noChangeArrowheads="1"/>
                  </p:cNvSpPr>
                  <p:nvPr/>
                </p:nvSpPr>
                <p:spPr bwMode="auto">
                  <a:xfrm>
                    <a:off x="3096"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2" name="Oval 64"/>
                  <p:cNvSpPr>
                    <a:spLocks noChangeArrowheads="1"/>
                  </p:cNvSpPr>
                  <p:nvPr/>
                </p:nvSpPr>
                <p:spPr bwMode="auto">
                  <a:xfrm>
                    <a:off x="3288"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3" name="Oval 65"/>
                  <p:cNvSpPr>
                    <a:spLocks noChangeArrowheads="1"/>
                  </p:cNvSpPr>
                  <p:nvPr/>
                </p:nvSpPr>
                <p:spPr bwMode="auto">
                  <a:xfrm>
                    <a:off x="3480"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4" name="Oval 66"/>
                  <p:cNvSpPr>
                    <a:spLocks noChangeArrowheads="1"/>
                  </p:cNvSpPr>
                  <p:nvPr/>
                </p:nvSpPr>
                <p:spPr bwMode="auto">
                  <a:xfrm>
                    <a:off x="3672"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sp>
              <p:nvSpPr>
                <p:cNvPr id="2115" name="Oval 67"/>
                <p:cNvSpPr>
                  <a:spLocks noChangeArrowheads="1"/>
                </p:cNvSpPr>
                <p:nvPr/>
              </p:nvSpPr>
              <p:spPr bwMode="auto">
                <a:xfrm>
                  <a:off x="4368" y="24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nvGrpSpPr>
                <p:cNvPr id="2116" name="Group 68"/>
                <p:cNvGrpSpPr>
                  <a:grpSpLocks/>
                </p:cNvGrpSpPr>
                <p:nvPr/>
              </p:nvGrpSpPr>
              <p:grpSpPr bwMode="auto">
                <a:xfrm>
                  <a:off x="1680" y="1728"/>
                  <a:ext cx="2184" cy="192"/>
                  <a:chOff x="1680" y="1728"/>
                  <a:chExt cx="2184" cy="192"/>
                </a:xfrm>
              </p:grpSpPr>
              <p:sp>
                <p:nvSpPr>
                  <p:cNvPr id="2117" name="Oval 69"/>
                  <p:cNvSpPr>
                    <a:spLocks noChangeArrowheads="1"/>
                  </p:cNvSpPr>
                  <p:nvPr/>
                </p:nvSpPr>
                <p:spPr bwMode="auto">
                  <a:xfrm>
                    <a:off x="1680"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8" name="Oval 70"/>
                  <p:cNvSpPr>
                    <a:spLocks noChangeArrowheads="1"/>
                  </p:cNvSpPr>
                  <p:nvPr/>
                </p:nvSpPr>
                <p:spPr bwMode="auto">
                  <a:xfrm>
                    <a:off x="1896"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19" name="Oval 71"/>
                  <p:cNvSpPr>
                    <a:spLocks noChangeArrowheads="1"/>
                  </p:cNvSpPr>
                  <p:nvPr/>
                </p:nvSpPr>
                <p:spPr bwMode="auto">
                  <a:xfrm>
                    <a:off x="2076"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0" name="Oval 72"/>
                  <p:cNvSpPr>
                    <a:spLocks noChangeArrowheads="1"/>
                  </p:cNvSpPr>
                  <p:nvPr/>
                </p:nvSpPr>
                <p:spPr bwMode="auto">
                  <a:xfrm>
                    <a:off x="2328"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1" name="Oval 73"/>
                  <p:cNvSpPr>
                    <a:spLocks noChangeArrowheads="1"/>
                  </p:cNvSpPr>
                  <p:nvPr/>
                </p:nvSpPr>
                <p:spPr bwMode="auto">
                  <a:xfrm>
                    <a:off x="2520"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2" name="Oval 74"/>
                  <p:cNvSpPr>
                    <a:spLocks noChangeArrowheads="1"/>
                  </p:cNvSpPr>
                  <p:nvPr/>
                </p:nvSpPr>
                <p:spPr bwMode="auto">
                  <a:xfrm>
                    <a:off x="2712"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3" name="Oval 75"/>
                  <p:cNvSpPr>
                    <a:spLocks noChangeArrowheads="1"/>
                  </p:cNvSpPr>
                  <p:nvPr/>
                </p:nvSpPr>
                <p:spPr bwMode="auto">
                  <a:xfrm>
                    <a:off x="2904"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4" name="Oval 76"/>
                  <p:cNvSpPr>
                    <a:spLocks noChangeArrowheads="1"/>
                  </p:cNvSpPr>
                  <p:nvPr/>
                </p:nvSpPr>
                <p:spPr bwMode="auto">
                  <a:xfrm>
                    <a:off x="3096"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5" name="Oval 77"/>
                  <p:cNvSpPr>
                    <a:spLocks noChangeArrowheads="1"/>
                  </p:cNvSpPr>
                  <p:nvPr/>
                </p:nvSpPr>
                <p:spPr bwMode="auto">
                  <a:xfrm>
                    <a:off x="3288"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6" name="Oval 78"/>
                  <p:cNvSpPr>
                    <a:spLocks noChangeArrowheads="1"/>
                  </p:cNvSpPr>
                  <p:nvPr/>
                </p:nvSpPr>
                <p:spPr bwMode="auto">
                  <a:xfrm>
                    <a:off x="3480"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27" name="Oval 79"/>
                  <p:cNvSpPr>
                    <a:spLocks noChangeArrowheads="1"/>
                  </p:cNvSpPr>
                  <p:nvPr/>
                </p:nvSpPr>
                <p:spPr bwMode="auto">
                  <a:xfrm>
                    <a:off x="3672"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28" name="Group 80"/>
                <p:cNvGrpSpPr>
                  <a:grpSpLocks/>
                </p:cNvGrpSpPr>
                <p:nvPr/>
              </p:nvGrpSpPr>
              <p:grpSpPr bwMode="auto">
                <a:xfrm>
                  <a:off x="1896" y="1536"/>
                  <a:ext cx="1776" cy="192"/>
                  <a:chOff x="1896" y="1536"/>
                  <a:chExt cx="1776" cy="192"/>
                </a:xfrm>
              </p:grpSpPr>
              <p:sp>
                <p:nvSpPr>
                  <p:cNvPr id="2129" name="Oval 81"/>
                  <p:cNvSpPr>
                    <a:spLocks noChangeArrowheads="1"/>
                  </p:cNvSpPr>
                  <p:nvPr/>
                </p:nvSpPr>
                <p:spPr bwMode="auto">
                  <a:xfrm>
                    <a:off x="1896"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0" name="Oval 82"/>
                  <p:cNvSpPr>
                    <a:spLocks noChangeArrowheads="1"/>
                  </p:cNvSpPr>
                  <p:nvPr/>
                </p:nvSpPr>
                <p:spPr bwMode="auto">
                  <a:xfrm>
                    <a:off x="2076"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1" name="Oval 83"/>
                  <p:cNvSpPr>
                    <a:spLocks noChangeArrowheads="1"/>
                  </p:cNvSpPr>
                  <p:nvPr/>
                </p:nvSpPr>
                <p:spPr bwMode="auto">
                  <a:xfrm>
                    <a:off x="2328"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2" name="Oval 84"/>
                  <p:cNvSpPr>
                    <a:spLocks noChangeArrowheads="1"/>
                  </p:cNvSpPr>
                  <p:nvPr/>
                </p:nvSpPr>
                <p:spPr bwMode="auto">
                  <a:xfrm>
                    <a:off x="2520"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3" name="Oval 85"/>
                  <p:cNvSpPr>
                    <a:spLocks noChangeArrowheads="1"/>
                  </p:cNvSpPr>
                  <p:nvPr/>
                </p:nvSpPr>
                <p:spPr bwMode="auto">
                  <a:xfrm>
                    <a:off x="2712"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4" name="Oval 86"/>
                  <p:cNvSpPr>
                    <a:spLocks noChangeArrowheads="1"/>
                  </p:cNvSpPr>
                  <p:nvPr/>
                </p:nvSpPr>
                <p:spPr bwMode="auto">
                  <a:xfrm>
                    <a:off x="2904"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5" name="Oval 87"/>
                  <p:cNvSpPr>
                    <a:spLocks noChangeArrowheads="1"/>
                  </p:cNvSpPr>
                  <p:nvPr/>
                </p:nvSpPr>
                <p:spPr bwMode="auto">
                  <a:xfrm>
                    <a:off x="3096"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6" name="Oval 88"/>
                  <p:cNvSpPr>
                    <a:spLocks noChangeArrowheads="1"/>
                  </p:cNvSpPr>
                  <p:nvPr/>
                </p:nvSpPr>
                <p:spPr bwMode="auto">
                  <a:xfrm>
                    <a:off x="3288"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37" name="Oval 89"/>
                  <p:cNvSpPr>
                    <a:spLocks noChangeArrowheads="1"/>
                  </p:cNvSpPr>
                  <p:nvPr/>
                </p:nvSpPr>
                <p:spPr bwMode="auto">
                  <a:xfrm>
                    <a:off x="3480"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38" name="Group 90"/>
                <p:cNvGrpSpPr>
                  <a:grpSpLocks/>
                </p:cNvGrpSpPr>
                <p:nvPr/>
              </p:nvGrpSpPr>
              <p:grpSpPr bwMode="auto">
                <a:xfrm>
                  <a:off x="1896" y="1344"/>
                  <a:ext cx="1776" cy="192"/>
                  <a:chOff x="1896" y="1344"/>
                  <a:chExt cx="1776" cy="192"/>
                </a:xfrm>
              </p:grpSpPr>
              <p:sp>
                <p:nvSpPr>
                  <p:cNvPr id="2139" name="Oval 91"/>
                  <p:cNvSpPr>
                    <a:spLocks noChangeArrowheads="1"/>
                  </p:cNvSpPr>
                  <p:nvPr/>
                </p:nvSpPr>
                <p:spPr bwMode="auto">
                  <a:xfrm>
                    <a:off x="1896"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0" name="Oval 92"/>
                  <p:cNvSpPr>
                    <a:spLocks noChangeArrowheads="1"/>
                  </p:cNvSpPr>
                  <p:nvPr/>
                </p:nvSpPr>
                <p:spPr bwMode="auto">
                  <a:xfrm>
                    <a:off x="2076"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1" name="Oval 93"/>
                  <p:cNvSpPr>
                    <a:spLocks noChangeArrowheads="1"/>
                  </p:cNvSpPr>
                  <p:nvPr/>
                </p:nvSpPr>
                <p:spPr bwMode="auto">
                  <a:xfrm>
                    <a:off x="2328"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2" name="Oval 94"/>
                  <p:cNvSpPr>
                    <a:spLocks noChangeArrowheads="1"/>
                  </p:cNvSpPr>
                  <p:nvPr/>
                </p:nvSpPr>
                <p:spPr bwMode="auto">
                  <a:xfrm>
                    <a:off x="2520"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3" name="Oval 95"/>
                  <p:cNvSpPr>
                    <a:spLocks noChangeArrowheads="1"/>
                  </p:cNvSpPr>
                  <p:nvPr/>
                </p:nvSpPr>
                <p:spPr bwMode="auto">
                  <a:xfrm>
                    <a:off x="2712"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4" name="Oval 96"/>
                  <p:cNvSpPr>
                    <a:spLocks noChangeArrowheads="1"/>
                  </p:cNvSpPr>
                  <p:nvPr/>
                </p:nvSpPr>
                <p:spPr bwMode="auto">
                  <a:xfrm>
                    <a:off x="2904"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5" name="Oval 97"/>
                  <p:cNvSpPr>
                    <a:spLocks noChangeArrowheads="1"/>
                  </p:cNvSpPr>
                  <p:nvPr/>
                </p:nvSpPr>
                <p:spPr bwMode="auto">
                  <a:xfrm>
                    <a:off x="3096"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6" name="Oval 98"/>
                  <p:cNvSpPr>
                    <a:spLocks noChangeArrowheads="1"/>
                  </p:cNvSpPr>
                  <p:nvPr/>
                </p:nvSpPr>
                <p:spPr bwMode="auto">
                  <a:xfrm>
                    <a:off x="3288"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47" name="Oval 99"/>
                  <p:cNvSpPr>
                    <a:spLocks noChangeArrowheads="1"/>
                  </p:cNvSpPr>
                  <p:nvPr/>
                </p:nvSpPr>
                <p:spPr bwMode="auto">
                  <a:xfrm>
                    <a:off x="3480"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48" name="Group 100"/>
                <p:cNvGrpSpPr>
                  <a:grpSpLocks/>
                </p:cNvGrpSpPr>
                <p:nvPr/>
              </p:nvGrpSpPr>
              <p:grpSpPr bwMode="auto">
                <a:xfrm>
                  <a:off x="1896" y="1152"/>
                  <a:ext cx="1584" cy="192"/>
                  <a:chOff x="1896" y="1152"/>
                  <a:chExt cx="1584" cy="192"/>
                </a:xfrm>
              </p:grpSpPr>
              <p:sp>
                <p:nvSpPr>
                  <p:cNvPr id="2149" name="Oval 101"/>
                  <p:cNvSpPr>
                    <a:spLocks noChangeArrowheads="1"/>
                  </p:cNvSpPr>
                  <p:nvPr/>
                </p:nvSpPr>
                <p:spPr bwMode="auto">
                  <a:xfrm>
                    <a:off x="1896"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0" name="Oval 102"/>
                  <p:cNvSpPr>
                    <a:spLocks noChangeArrowheads="1"/>
                  </p:cNvSpPr>
                  <p:nvPr/>
                </p:nvSpPr>
                <p:spPr bwMode="auto">
                  <a:xfrm>
                    <a:off x="2076"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1" name="Oval 103"/>
                  <p:cNvSpPr>
                    <a:spLocks noChangeArrowheads="1"/>
                  </p:cNvSpPr>
                  <p:nvPr/>
                </p:nvSpPr>
                <p:spPr bwMode="auto">
                  <a:xfrm>
                    <a:off x="2328"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2" name="Oval 104"/>
                  <p:cNvSpPr>
                    <a:spLocks noChangeArrowheads="1"/>
                  </p:cNvSpPr>
                  <p:nvPr/>
                </p:nvSpPr>
                <p:spPr bwMode="auto">
                  <a:xfrm>
                    <a:off x="2520"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3" name="Oval 105"/>
                  <p:cNvSpPr>
                    <a:spLocks noChangeArrowheads="1"/>
                  </p:cNvSpPr>
                  <p:nvPr/>
                </p:nvSpPr>
                <p:spPr bwMode="auto">
                  <a:xfrm>
                    <a:off x="2712"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4" name="Oval 106"/>
                  <p:cNvSpPr>
                    <a:spLocks noChangeArrowheads="1"/>
                  </p:cNvSpPr>
                  <p:nvPr/>
                </p:nvSpPr>
                <p:spPr bwMode="auto">
                  <a:xfrm>
                    <a:off x="2904"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5" name="Oval 107"/>
                  <p:cNvSpPr>
                    <a:spLocks noChangeArrowheads="1"/>
                  </p:cNvSpPr>
                  <p:nvPr/>
                </p:nvSpPr>
                <p:spPr bwMode="auto">
                  <a:xfrm>
                    <a:off x="3096"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6" name="Oval 108"/>
                  <p:cNvSpPr>
                    <a:spLocks noChangeArrowheads="1"/>
                  </p:cNvSpPr>
                  <p:nvPr/>
                </p:nvSpPr>
                <p:spPr bwMode="auto">
                  <a:xfrm>
                    <a:off x="3288"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57" name="Group 109"/>
                <p:cNvGrpSpPr>
                  <a:grpSpLocks/>
                </p:cNvGrpSpPr>
                <p:nvPr/>
              </p:nvGrpSpPr>
              <p:grpSpPr bwMode="auto">
                <a:xfrm>
                  <a:off x="2076" y="960"/>
                  <a:ext cx="1404" cy="192"/>
                  <a:chOff x="2076" y="960"/>
                  <a:chExt cx="1404" cy="192"/>
                </a:xfrm>
              </p:grpSpPr>
              <p:sp>
                <p:nvSpPr>
                  <p:cNvPr id="2158" name="Oval 110"/>
                  <p:cNvSpPr>
                    <a:spLocks noChangeArrowheads="1"/>
                  </p:cNvSpPr>
                  <p:nvPr/>
                </p:nvSpPr>
                <p:spPr bwMode="auto">
                  <a:xfrm>
                    <a:off x="2076"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59" name="Oval 111"/>
                  <p:cNvSpPr>
                    <a:spLocks noChangeArrowheads="1"/>
                  </p:cNvSpPr>
                  <p:nvPr/>
                </p:nvSpPr>
                <p:spPr bwMode="auto">
                  <a:xfrm>
                    <a:off x="2328"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0" name="Oval 112"/>
                  <p:cNvSpPr>
                    <a:spLocks noChangeArrowheads="1"/>
                  </p:cNvSpPr>
                  <p:nvPr/>
                </p:nvSpPr>
                <p:spPr bwMode="auto">
                  <a:xfrm>
                    <a:off x="2520"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1" name="Oval 113"/>
                  <p:cNvSpPr>
                    <a:spLocks noChangeArrowheads="1"/>
                  </p:cNvSpPr>
                  <p:nvPr/>
                </p:nvSpPr>
                <p:spPr bwMode="auto">
                  <a:xfrm>
                    <a:off x="2712"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2" name="Oval 114"/>
                  <p:cNvSpPr>
                    <a:spLocks noChangeArrowheads="1"/>
                  </p:cNvSpPr>
                  <p:nvPr/>
                </p:nvSpPr>
                <p:spPr bwMode="auto">
                  <a:xfrm>
                    <a:off x="2904"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3" name="Oval 115"/>
                  <p:cNvSpPr>
                    <a:spLocks noChangeArrowheads="1"/>
                  </p:cNvSpPr>
                  <p:nvPr/>
                </p:nvSpPr>
                <p:spPr bwMode="auto">
                  <a:xfrm>
                    <a:off x="3096"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4" name="Oval 116"/>
                  <p:cNvSpPr>
                    <a:spLocks noChangeArrowheads="1"/>
                  </p:cNvSpPr>
                  <p:nvPr/>
                </p:nvSpPr>
                <p:spPr bwMode="auto">
                  <a:xfrm>
                    <a:off x="3288"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65" name="Group 117"/>
                <p:cNvGrpSpPr>
                  <a:grpSpLocks/>
                </p:cNvGrpSpPr>
                <p:nvPr/>
              </p:nvGrpSpPr>
              <p:grpSpPr bwMode="auto">
                <a:xfrm>
                  <a:off x="2160" y="768"/>
                  <a:ext cx="1128" cy="192"/>
                  <a:chOff x="2160" y="768"/>
                  <a:chExt cx="1128" cy="192"/>
                </a:xfrm>
              </p:grpSpPr>
              <p:sp>
                <p:nvSpPr>
                  <p:cNvPr id="2166" name="Oval 118"/>
                  <p:cNvSpPr>
                    <a:spLocks noChangeArrowheads="1"/>
                  </p:cNvSpPr>
                  <p:nvPr/>
                </p:nvSpPr>
                <p:spPr bwMode="auto">
                  <a:xfrm>
                    <a:off x="2160"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7" name="Oval 119"/>
                  <p:cNvSpPr>
                    <a:spLocks noChangeArrowheads="1"/>
                  </p:cNvSpPr>
                  <p:nvPr/>
                </p:nvSpPr>
                <p:spPr bwMode="auto">
                  <a:xfrm>
                    <a:off x="2328"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8" name="Oval 120"/>
                  <p:cNvSpPr>
                    <a:spLocks noChangeArrowheads="1"/>
                  </p:cNvSpPr>
                  <p:nvPr/>
                </p:nvSpPr>
                <p:spPr bwMode="auto">
                  <a:xfrm>
                    <a:off x="2520"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69" name="Oval 121"/>
                  <p:cNvSpPr>
                    <a:spLocks noChangeArrowheads="1"/>
                  </p:cNvSpPr>
                  <p:nvPr/>
                </p:nvSpPr>
                <p:spPr bwMode="auto">
                  <a:xfrm>
                    <a:off x="2712"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70" name="Oval 122"/>
                  <p:cNvSpPr>
                    <a:spLocks noChangeArrowheads="1"/>
                  </p:cNvSpPr>
                  <p:nvPr/>
                </p:nvSpPr>
                <p:spPr bwMode="auto">
                  <a:xfrm>
                    <a:off x="2904"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71" name="Oval 123"/>
                  <p:cNvSpPr>
                    <a:spLocks noChangeArrowheads="1"/>
                  </p:cNvSpPr>
                  <p:nvPr/>
                </p:nvSpPr>
                <p:spPr bwMode="auto">
                  <a:xfrm>
                    <a:off x="3096"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72" name="Group 124"/>
                <p:cNvGrpSpPr>
                  <a:grpSpLocks/>
                </p:cNvGrpSpPr>
                <p:nvPr/>
              </p:nvGrpSpPr>
              <p:grpSpPr bwMode="auto">
                <a:xfrm>
                  <a:off x="2328" y="576"/>
                  <a:ext cx="768" cy="192"/>
                  <a:chOff x="2328" y="576"/>
                  <a:chExt cx="768" cy="192"/>
                </a:xfrm>
              </p:grpSpPr>
              <p:sp>
                <p:nvSpPr>
                  <p:cNvPr id="2173" name="Oval 125"/>
                  <p:cNvSpPr>
                    <a:spLocks noChangeArrowheads="1"/>
                  </p:cNvSpPr>
                  <p:nvPr/>
                </p:nvSpPr>
                <p:spPr bwMode="auto">
                  <a:xfrm>
                    <a:off x="2328"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74" name="Oval 126"/>
                  <p:cNvSpPr>
                    <a:spLocks noChangeArrowheads="1"/>
                  </p:cNvSpPr>
                  <p:nvPr/>
                </p:nvSpPr>
                <p:spPr bwMode="auto">
                  <a:xfrm>
                    <a:off x="2520"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75" name="Oval 127"/>
                  <p:cNvSpPr>
                    <a:spLocks noChangeArrowheads="1"/>
                  </p:cNvSpPr>
                  <p:nvPr/>
                </p:nvSpPr>
                <p:spPr bwMode="auto">
                  <a:xfrm>
                    <a:off x="2712"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76" name="Oval 128"/>
                  <p:cNvSpPr>
                    <a:spLocks noChangeArrowheads="1"/>
                  </p:cNvSpPr>
                  <p:nvPr/>
                </p:nvSpPr>
                <p:spPr bwMode="auto">
                  <a:xfrm>
                    <a:off x="2904"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2177" name="Group 129"/>
                <p:cNvGrpSpPr>
                  <a:grpSpLocks/>
                </p:cNvGrpSpPr>
                <p:nvPr/>
              </p:nvGrpSpPr>
              <p:grpSpPr bwMode="auto">
                <a:xfrm>
                  <a:off x="2520" y="384"/>
                  <a:ext cx="384" cy="192"/>
                  <a:chOff x="2520" y="384"/>
                  <a:chExt cx="384" cy="192"/>
                </a:xfrm>
              </p:grpSpPr>
              <p:sp>
                <p:nvSpPr>
                  <p:cNvPr id="2178" name="Oval 130"/>
                  <p:cNvSpPr>
                    <a:spLocks noChangeArrowheads="1"/>
                  </p:cNvSpPr>
                  <p:nvPr/>
                </p:nvSpPr>
                <p:spPr bwMode="auto">
                  <a:xfrm>
                    <a:off x="2520" y="38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2179" name="Oval 131"/>
                  <p:cNvSpPr>
                    <a:spLocks noChangeArrowheads="1"/>
                  </p:cNvSpPr>
                  <p:nvPr/>
                </p:nvSpPr>
                <p:spPr bwMode="auto">
                  <a:xfrm>
                    <a:off x="2712" y="38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grpSp>
      </p:grpSp>
      <p:sp>
        <p:nvSpPr>
          <p:cNvPr id="2180" name="Rectangle 132"/>
          <p:cNvSpPr>
            <a:spLocks noChangeArrowheads="1"/>
          </p:cNvSpPr>
          <p:nvPr/>
        </p:nvSpPr>
        <p:spPr bwMode="auto">
          <a:xfrm>
            <a:off x="1676400" y="63642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2182" name="Text Box 134"/>
          <p:cNvSpPr txBox="1">
            <a:spLocks noChangeArrowheads="1"/>
          </p:cNvSpPr>
          <p:nvPr/>
        </p:nvSpPr>
        <p:spPr bwMode="auto">
          <a:xfrm>
            <a:off x="36576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66in</a:t>
            </a:r>
          </a:p>
        </p:txBody>
      </p:sp>
      <p:sp>
        <p:nvSpPr>
          <p:cNvPr id="2052" name="Rectangle 4"/>
          <p:cNvSpPr>
            <a:spLocks noChangeArrowheads="1"/>
          </p:cNvSpPr>
          <p:nvPr/>
        </p:nvSpPr>
        <p:spPr bwMode="auto">
          <a:xfrm>
            <a:off x="228600" y="228600"/>
            <a:ext cx="8686800" cy="2378075"/>
          </a:xfrm>
          <a:prstGeom prst="rect">
            <a:avLst/>
          </a:prstGeom>
          <a:noFill/>
          <a:ln w="9525">
            <a:noFill/>
            <a:miter lim="800000"/>
            <a:headEnd/>
            <a:tailEnd/>
          </a:ln>
          <a:effectLst/>
        </p:spPr>
        <p:txBody>
          <a:bodyPr>
            <a:spAutoFit/>
          </a:bodyPr>
          <a:lstStyle/>
          <a:p>
            <a:pPr algn="l">
              <a:spcBef>
                <a:spcPct val="50000"/>
              </a:spcBef>
            </a:pPr>
            <a:r>
              <a:rPr lang="en-US" sz="2000"/>
              <a:t>Imagine that the curve is filled in with circles, each one standing for a person (or other object) represented in the graph.</a:t>
            </a:r>
          </a:p>
          <a:p>
            <a:pPr algn="l">
              <a:spcBef>
                <a:spcPct val="50000"/>
              </a:spcBef>
            </a:pPr>
            <a:r>
              <a:rPr lang="en-US" sz="2000"/>
              <a:t>In this example, there are 114 circles, which we can pretend represent 114 people  (in real examples, there may be many many more people).  For example, suppose we measured the heights of 114 people, and made a frequency polygon.  114 people represents 100% of the heights of people in this distribution.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962400" y="5486400"/>
            <a:ext cx="609600" cy="457200"/>
          </a:xfrm>
          <a:prstGeom prst="rect">
            <a:avLst/>
          </a:prstGeom>
          <a:solidFill>
            <a:schemeClr val="bg1"/>
          </a:solidFill>
          <a:ln w="9525">
            <a:noFill/>
            <a:miter lim="800000"/>
            <a:headEnd/>
            <a:tailEnd/>
          </a:ln>
          <a:effectLst/>
        </p:spPr>
        <p:txBody>
          <a:bodyPr wrap="none" anchor="ctr"/>
          <a:lstStyle/>
          <a:p>
            <a:endParaRPr lang="en-US"/>
          </a:p>
        </p:txBody>
      </p:sp>
      <p:pic>
        <p:nvPicPr>
          <p:cNvPr id="4099" name="Picture 3" descr="normal"/>
          <p:cNvPicPr>
            <a:picLocks noChangeAspect="1" noChangeArrowheads="1"/>
          </p:cNvPicPr>
          <p:nvPr/>
        </p:nvPicPr>
        <p:blipFill>
          <a:blip r:embed="rId2" cstate="print"/>
          <a:srcRect/>
          <a:stretch>
            <a:fillRect/>
          </a:stretch>
        </p:blipFill>
        <p:spPr bwMode="auto">
          <a:xfrm>
            <a:off x="228600" y="2590800"/>
            <a:ext cx="8610600" cy="4500563"/>
          </a:xfrm>
          <a:prstGeom prst="rect">
            <a:avLst/>
          </a:prstGeom>
          <a:noFill/>
        </p:spPr>
      </p:pic>
      <p:sp>
        <p:nvSpPr>
          <p:cNvPr id="4120" name="Oval 24"/>
          <p:cNvSpPr>
            <a:spLocks noChangeArrowheads="1"/>
          </p:cNvSpPr>
          <p:nvPr/>
        </p:nvSpPr>
        <p:spPr bwMode="auto">
          <a:xfrm>
            <a:off x="6384925" y="5668963"/>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121" name="Oval 25"/>
          <p:cNvSpPr>
            <a:spLocks noChangeArrowheads="1"/>
          </p:cNvSpPr>
          <p:nvPr/>
        </p:nvSpPr>
        <p:spPr bwMode="auto">
          <a:xfrm>
            <a:off x="6746875" y="5684838"/>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135" name="Oval 39"/>
          <p:cNvSpPr>
            <a:spLocks noChangeArrowheads="1"/>
          </p:cNvSpPr>
          <p:nvPr/>
        </p:nvSpPr>
        <p:spPr bwMode="auto">
          <a:xfrm>
            <a:off x="6384925" y="5470525"/>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147" name="Oval 51"/>
          <p:cNvSpPr>
            <a:spLocks noChangeArrowheads="1"/>
          </p:cNvSpPr>
          <p:nvPr/>
        </p:nvSpPr>
        <p:spPr bwMode="auto">
          <a:xfrm>
            <a:off x="6384925" y="5238750"/>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161" name="Oval 65"/>
          <p:cNvSpPr>
            <a:spLocks noChangeArrowheads="1"/>
          </p:cNvSpPr>
          <p:nvPr/>
        </p:nvSpPr>
        <p:spPr bwMode="auto">
          <a:xfrm>
            <a:off x="7069138" y="5684838"/>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4226" name="Rectangle 130"/>
          <p:cNvSpPr>
            <a:spLocks noChangeArrowheads="1"/>
          </p:cNvSpPr>
          <p:nvPr/>
        </p:nvSpPr>
        <p:spPr bwMode="auto">
          <a:xfrm>
            <a:off x="1676400" y="63642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4227" name="Text Box 131"/>
          <p:cNvSpPr txBox="1">
            <a:spLocks noChangeArrowheads="1"/>
          </p:cNvSpPr>
          <p:nvPr/>
        </p:nvSpPr>
        <p:spPr bwMode="auto">
          <a:xfrm>
            <a:off x="38100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66 in</a:t>
            </a:r>
          </a:p>
        </p:txBody>
      </p:sp>
      <p:sp>
        <p:nvSpPr>
          <p:cNvPr id="4228" name="Rectangle 132"/>
          <p:cNvSpPr>
            <a:spLocks noChangeArrowheads="1"/>
          </p:cNvSpPr>
          <p:nvPr/>
        </p:nvSpPr>
        <p:spPr bwMode="auto">
          <a:xfrm>
            <a:off x="228600" y="228600"/>
            <a:ext cx="8686800" cy="1768475"/>
          </a:xfrm>
          <a:prstGeom prst="rect">
            <a:avLst/>
          </a:prstGeom>
          <a:noFill/>
          <a:ln w="9525">
            <a:noFill/>
            <a:miter lim="800000"/>
            <a:headEnd/>
            <a:tailEnd/>
          </a:ln>
          <a:effectLst/>
        </p:spPr>
        <p:txBody>
          <a:bodyPr>
            <a:spAutoFit/>
          </a:bodyPr>
          <a:lstStyle/>
          <a:p>
            <a:pPr algn="l">
              <a:spcBef>
                <a:spcPct val="50000"/>
              </a:spcBef>
            </a:pPr>
            <a:r>
              <a:rPr lang="en-US" sz="2000"/>
              <a:t>But, what if we wanted to know what percentage of the people in our distribution were 6-feet or taller?</a:t>
            </a:r>
          </a:p>
          <a:p>
            <a:pPr algn="l">
              <a:spcBef>
                <a:spcPct val="50000"/>
              </a:spcBef>
            </a:pPr>
            <a:r>
              <a:rPr lang="en-US" sz="2000"/>
              <a:t>We can look at how many circles – how much space or area – is taken up under the graph from 72 inches (6 feet) and higher.  In this example, that’s 5 circles.  (What percent of 114 is that?)</a:t>
            </a:r>
          </a:p>
        </p:txBody>
      </p:sp>
      <p:sp>
        <p:nvSpPr>
          <p:cNvPr id="4230" name="Text Box 134"/>
          <p:cNvSpPr txBox="1">
            <a:spLocks noChangeArrowheads="1"/>
          </p:cNvSpPr>
          <p:nvPr/>
        </p:nvSpPr>
        <p:spPr bwMode="auto">
          <a:xfrm>
            <a:off x="58674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72 in</a:t>
            </a:r>
          </a:p>
        </p:txBody>
      </p:sp>
      <p:sp>
        <p:nvSpPr>
          <p:cNvPr id="4231" name="Line 135"/>
          <p:cNvSpPr>
            <a:spLocks noChangeShapeType="1"/>
          </p:cNvSpPr>
          <p:nvPr/>
        </p:nvSpPr>
        <p:spPr bwMode="auto">
          <a:xfrm>
            <a:off x="6324600" y="5334000"/>
            <a:ext cx="0" cy="609600"/>
          </a:xfrm>
          <a:prstGeom prst="line">
            <a:avLst/>
          </a:prstGeom>
          <a:noFill/>
          <a:ln w="38100">
            <a:solidFill>
              <a:schemeClr val="tx1"/>
            </a:solidFill>
            <a:round/>
            <a:headEnd/>
            <a:tailEnd/>
          </a:ln>
          <a:effectLst/>
        </p:spPr>
        <p:txBody>
          <a:bodyPr/>
          <a:lstStyle/>
          <a:p>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962400" y="5486400"/>
            <a:ext cx="609600" cy="457200"/>
          </a:xfrm>
          <a:prstGeom prst="rect">
            <a:avLst/>
          </a:prstGeom>
          <a:solidFill>
            <a:schemeClr val="bg1"/>
          </a:solidFill>
          <a:ln w="9525">
            <a:noFill/>
            <a:miter lim="800000"/>
            <a:headEnd/>
            <a:tailEnd/>
          </a:ln>
          <a:effectLst/>
        </p:spPr>
        <p:txBody>
          <a:bodyPr wrap="none" anchor="ctr"/>
          <a:lstStyle/>
          <a:p>
            <a:endParaRPr lang="en-US"/>
          </a:p>
        </p:txBody>
      </p:sp>
      <p:pic>
        <p:nvPicPr>
          <p:cNvPr id="7171" name="Picture 3" descr="normal"/>
          <p:cNvPicPr>
            <a:picLocks noChangeAspect="1" noChangeArrowheads="1"/>
          </p:cNvPicPr>
          <p:nvPr/>
        </p:nvPicPr>
        <p:blipFill>
          <a:blip r:embed="rId2" cstate="print"/>
          <a:srcRect/>
          <a:stretch>
            <a:fillRect/>
          </a:stretch>
        </p:blipFill>
        <p:spPr bwMode="auto">
          <a:xfrm>
            <a:off x="228600" y="2590800"/>
            <a:ext cx="8610600" cy="4500563"/>
          </a:xfrm>
          <a:prstGeom prst="rect">
            <a:avLst/>
          </a:prstGeom>
          <a:noFill/>
        </p:spPr>
      </p:pic>
      <p:sp>
        <p:nvSpPr>
          <p:cNvPr id="7173" name="Oval 5"/>
          <p:cNvSpPr>
            <a:spLocks noChangeArrowheads="1"/>
          </p:cNvSpPr>
          <p:nvPr/>
        </p:nvSpPr>
        <p:spPr bwMode="auto">
          <a:xfrm>
            <a:off x="4494213"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75" name="Oval 7"/>
          <p:cNvSpPr>
            <a:spLocks noChangeArrowheads="1"/>
          </p:cNvSpPr>
          <p:nvPr/>
        </p:nvSpPr>
        <p:spPr bwMode="auto">
          <a:xfrm>
            <a:off x="6103938"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0" name="Oval 12"/>
          <p:cNvSpPr>
            <a:spLocks noChangeArrowheads="1"/>
          </p:cNvSpPr>
          <p:nvPr/>
        </p:nvSpPr>
        <p:spPr bwMode="auto">
          <a:xfrm>
            <a:off x="2441575" y="5668963"/>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1" name="Oval 13"/>
          <p:cNvSpPr>
            <a:spLocks noChangeArrowheads="1"/>
          </p:cNvSpPr>
          <p:nvPr/>
        </p:nvSpPr>
        <p:spPr bwMode="auto">
          <a:xfrm>
            <a:off x="2763838"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2" name="Oval 14"/>
          <p:cNvSpPr>
            <a:spLocks noChangeArrowheads="1"/>
          </p:cNvSpPr>
          <p:nvPr/>
        </p:nvSpPr>
        <p:spPr bwMode="auto">
          <a:xfrm>
            <a:off x="3125788"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3" name="Oval 15"/>
          <p:cNvSpPr>
            <a:spLocks noChangeArrowheads="1"/>
          </p:cNvSpPr>
          <p:nvPr/>
        </p:nvSpPr>
        <p:spPr bwMode="auto">
          <a:xfrm>
            <a:off x="3427413"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4" name="Oval 16"/>
          <p:cNvSpPr>
            <a:spLocks noChangeArrowheads="1"/>
          </p:cNvSpPr>
          <p:nvPr/>
        </p:nvSpPr>
        <p:spPr bwMode="auto">
          <a:xfrm>
            <a:off x="3849688"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5" name="Oval 17"/>
          <p:cNvSpPr>
            <a:spLocks noChangeArrowheads="1"/>
          </p:cNvSpPr>
          <p:nvPr/>
        </p:nvSpPr>
        <p:spPr bwMode="auto">
          <a:xfrm>
            <a:off x="4494213"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6" name="Oval 18"/>
          <p:cNvSpPr>
            <a:spLocks noChangeArrowheads="1"/>
          </p:cNvSpPr>
          <p:nvPr/>
        </p:nvSpPr>
        <p:spPr bwMode="auto">
          <a:xfrm>
            <a:off x="4171950" y="5668963"/>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7" name="Oval 19"/>
          <p:cNvSpPr>
            <a:spLocks noChangeArrowheads="1"/>
          </p:cNvSpPr>
          <p:nvPr/>
        </p:nvSpPr>
        <p:spPr bwMode="auto">
          <a:xfrm>
            <a:off x="4816475" y="5668963"/>
            <a:ext cx="320675"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8" name="Oval 20"/>
          <p:cNvSpPr>
            <a:spLocks noChangeArrowheads="1"/>
          </p:cNvSpPr>
          <p:nvPr/>
        </p:nvSpPr>
        <p:spPr bwMode="auto">
          <a:xfrm>
            <a:off x="5137150" y="5668963"/>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89" name="Oval 21"/>
          <p:cNvSpPr>
            <a:spLocks noChangeArrowheads="1"/>
          </p:cNvSpPr>
          <p:nvPr/>
        </p:nvSpPr>
        <p:spPr bwMode="auto">
          <a:xfrm>
            <a:off x="5459413"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0" name="Oval 22"/>
          <p:cNvSpPr>
            <a:spLocks noChangeArrowheads="1"/>
          </p:cNvSpPr>
          <p:nvPr/>
        </p:nvSpPr>
        <p:spPr bwMode="auto">
          <a:xfrm>
            <a:off x="5781675" y="5668963"/>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1" name="Oval 23"/>
          <p:cNvSpPr>
            <a:spLocks noChangeArrowheads="1"/>
          </p:cNvSpPr>
          <p:nvPr/>
        </p:nvSpPr>
        <p:spPr bwMode="auto">
          <a:xfrm>
            <a:off x="6103938"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5" name="Oval 27"/>
          <p:cNvSpPr>
            <a:spLocks noChangeArrowheads="1"/>
          </p:cNvSpPr>
          <p:nvPr/>
        </p:nvSpPr>
        <p:spPr bwMode="auto">
          <a:xfrm>
            <a:off x="2441575" y="5470525"/>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6" name="Oval 28"/>
          <p:cNvSpPr>
            <a:spLocks noChangeArrowheads="1"/>
          </p:cNvSpPr>
          <p:nvPr/>
        </p:nvSpPr>
        <p:spPr bwMode="auto">
          <a:xfrm>
            <a:off x="2763838"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7" name="Oval 29"/>
          <p:cNvSpPr>
            <a:spLocks noChangeArrowheads="1"/>
          </p:cNvSpPr>
          <p:nvPr/>
        </p:nvSpPr>
        <p:spPr bwMode="auto">
          <a:xfrm>
            <a:off x="3125788"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8" name="Oval 30"/>
          <p:cNvSpPr>
            <a:spLocks noChangeArrowheads="1"/>
          </p:cNvSpPr>
          <p:nvPr/>
        </p:nvSpPr>
        <p:spPr bwMode="auto">
          <a:xfrm>
            <a:off x="3427413"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199" name="Oval 31"/>
          <p:cNvSpPr>
            <a:spLocks noChangeArrowheads="1"/>
          </p:cNvSpPr>
          <p:nvPr/>
        </p:nvSpPr>
        <p:spPr bwMode="auto">
          <a:xfrm>
            <a:off x="3849688"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0" name="Oval 32"/>
          <p:cNvSpPr>
            <a:spLocks noChangeArrowheads="1"/>
          </p:cNvSpPr>
          <p:nvPr/>
        </p:nvSpPr>
        <p:spPr bwMode="auto">
          <a:xfrm>
            <a:off x="4171950" y="5470525"/>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1" name="Oval 33"/>
          <p:cNvSpPr>
            <a:spLocks noChangeArrowheads="1"/>
          </p:cNvSpPr>
          <p:nvPr/>
        </p:nvSpPr>
        <p:spPr bwMode="auto">
          <a:xfrm>
            <a:off x="4494213"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2" name="Oval 34"/>
          <p:cNvSpPr>
            <a:spLocks noChangeArrowheads="1"/>
          </p:cNvSpPr>
          <p:nvPr/>
        </p:nvSpPr>
        <p:spPr bwMode="auto">
          <a:xfrm>
            <a:off x="4816475" y="5470525"/>
            <a:ext cx="320675"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3" name="Oval 35"/>
          <p:cNvSpPr>
            <a:spLocks noChangeArrowheads="1"/>
          </p:cNvSpPr>
          <p:nvPr/>
        </p:nvSpPr>
        <p:spPr bwMode="auto">
          <a:xfrm>
            <a:off x="5137150" y="5470525"/>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4" name="Oval 36"/>
          <p:cNvSpPr>
            <a:spLocks noChangeArrowheads="1"/>
          </p:cNvSpPr>
          <p:nvPr/>
        </p:nvSpPr>
        <p:spPr bwMode="auto">
          <a:xfrm>
            <a:off x="5459413"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5" name="Oval 37"/>
          <p:cNvSpPr>
            <a:spLocks noChangeArrowheads="1"/>
          </p:cNvSpPr>
          <p:nvPr/>
        </p:nvSpPr>
        <p:spPr bwMode="auto">
          <a:xfrm>
            <a:off x="5781675" y="5470525"/>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6" name="Oval 38"/>
          <p:cNvSpPr>
            <a:spLocks noChangeArrowheads="1"/>
          </p:cNvSpPr>
          <p:nvPr/>
        </p:nvSpPr>
        <p:spPr bwMode="auto">
          <a:xfrm>
            <a:off x="6103938"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09" name="Oval 41"/>
          <p:cNvSpPr>
            <a:spLocks noChangeArrowheads="1"/>
          </p:cNvSpPr>
          <p:nvPr/>
        </p:nvSpPr>
        <p:spPr bwMode="auto">
          <a:xfrm>
            <a:off x="2441575" y="5238750"/>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0" name="Oval 42"/>
          <p:cNvSpPr>
            <a:spLocks noChangeArrowheads="1"/>
          </p:cNvSpPr>
          <p:nvPr/>
        </p:nvSpPr>
        <p:spPr bwMode="auto">
          <a:xfrm>
            <a:off x="2763838"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1" name="Oval 43"/>
          <p:cNvSpPr>
            <a:spLocks noChangeArrowheads="1"/>
          </p:cNvSpPr>
          <p:nvPr/>
        </p:nvSpPr>
        <p:spPr bwMode="auto">
          <a:xfrm>
            <a:off x="3125788"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2" name="Oval 44"/>
          <p:cNvSpPr>
            <a:spLocks noChangeArrowheads="1"/>
          </p:cNvSpPr>
          <p:nvPr/>
        </p:nvSpPr>
        <p:spPr bwMode="auto">
          <a:xfrm>
            <a:off x="3427413"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3" name="Oval 45"/>
          <p:cNvSpPr>
            <a:spLocks noChangeArrowheads="1"/>
          </p:cNvSpPr>
          <p:nvPr/>
        </p:nvSpPr>
        <p:spPr bwMode="auto">
          <a:xfrm>
            <a:off x="3849688"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4" name="Oval 46"/>
          <p:cNvSpPr>
            <a:spLocks noChangeArrowheads="1"/>
          </p:cNvSpPr>
          <p:nvPr/>
        </p:nvSpPr>
        <p:spPr bwMode="auto">
          <a:xfrm>
            <a:off x="4171950" y="5238750"/>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5" name="Oval 47"/>
          <p:cNvSpPr>
            <a:spLocks noChangeArrowheads="1"/>
          </p:cNvSpPr>
          <p:nvPr/>
        </p:nvSpPr>
        <p:spPr bwMode="auto">
          <a:xfrm>
            <a:off x="4816475" y="5238750"/>
            <a:ext cx="320675"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6" name="Oval 48"/>
          <p:cNvSpPr>
            <a:spLocks noChangeArrowheads="1"/>
          </p:cNvSpPr>
          <p:nvPr/>
        </p:nvSpPr>
        <p:spPr bwMode="auto">
          <a:xfrm>
            <a:off x="5137150" y="5238750"/>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7" name="Oval 49"/>
          <p:cNvSpPr>
            <a:spLocks noChangeArrowheads="1"/>
          </p:cNvSpPr>
          <p:nvPr/>
        </p:nvSpPr>
        <p:spPr bwMode="auto">
          <a:xfrm>
            <a:off x="5459413"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18" name="Oval 50"/>
          <p:cNvSpPr>
            <a:spLocks noChangeArrowheads="1"/>
          </p:cNvSpPr>
          <p:nvPr/>
        </p:nvSpPr>
        <p:spPr bwMode="auto">
          <a:xfrm>
            <a:off x="5781675" y="5238750"/>
            <a:ext cx="322263"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grpSp>
        <p:nvGrpSpPr>
          <p:cNvPr id="7220" name="Group 52"/>
          <p:cNvGrpSpPr>
            <a:grpSpLocks/>
          </p:cNvGrpSpPr>
          <p:nvPr/>
        </p:nvGrpSpPr>
        <p:grpSpPr bwMode="auto">
          <a:xfrm>
            <a:off x="2239963" y="4975225"/>
            <a:ext cx="3984625" cy="263525"/>
            <a:chOff x="1488" y="1920"/>
            <a:chExt cx="2376" cy="192"/>
          </a:xfrm>
        </p:grpSpPr>
        <p:sp>
          <p:nvSpPr>
            <p:cNvPr id="7221" name="Oval 53"/>
            <p:cNvSpPr>
              <a:spLocks noChangeArrowheads="1"/>
            </p:cNvSpPr>
            <p:nvPr/>
          </p:nvSpPr>
          <p:spPr bwMode="auto">
            <a:xfrm>
              <a:off x="1488"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2" name="Oval 54"/>
            <p:cNvSpPr>
              <a:spLocks noChangeArrowheads="1"/>
            </p:cNvSpPr>
            <p:nvPr/>
          </p:nvSpPr>
          <p:spPr bwMode="auto">
            <a:xfrm>
              <a:off x="1680"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3" name="Oval 55"/>
            <p:cNvSpPr>
              <a:spLocks noChangeArrowheads="1"/>
            </p:cNvSpPr>
            <p:nvPr/>
          </p:nvSpPr>
          <p:spPr bwMode="auto">
            <a:xfrm>
              <a:off x="1896"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4" name="Oval 56"/>
            <p:cNvSpPr>
              <a:spLocks noChangeArrowheads="1"/>
            </p:cNvSpPr>
            <p:nvPr/>
          </p:nvSpPr>
          <p:spPr bwMode="auto">
            <a:xfrm>
              <a:off x="2076"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5" name="Oval 57"/>
            <p:cNvSpPr>
              <a:spLocks noChangeArrowheads="1"/>
            </p:cNvSpPr>
            <p:nvPr/>
          </p:nvSpPr>
          <p:spPr bwMode="auto">
            <a:xfrm>
              <a:off x="2328"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6" name="Oval 58"/>
            <p:cNvSpPr>
              <a:spLocks noChangeArrowheads="1"/>
            </p:cNvSpPr>
            <p:nvPr/>
          </p:nvSpPr>
          <p:spPr bwMode="auto">
            <a:xfrm>
              <a:off x="2520"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7" name="Oval 59"/>
            <p:cNvSpPr>
              <a:spLocks noChangeArrowheads="1"/>
            </p:cNvSpPr>
            <p:nvPr/>
          </p:nvSpPr>
          <p:spPr bwMode="auto">
            <a:xfrm>
              <a:off x="2712"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8" name="Oval 60"/>
            <p:cNvSpPr>
              <a:spLocks noChangeArrowheads="1"/>
            </p:cNvSpPr>
            <p:nvPr/>
          </p:nvSpPr>
          <p:spPr bwMode="auto">
            <a:xfrm>
              <a:off x="2904"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29" name="Oval 61"/>
            <p:cNvSpPr>
              <a:spLocks noChangeArrowheads="1"/>
            </p:cNvSpPr>
            <p:nvPr/>
          </p:nvSpPr>
          <p:spPr bwMode="auto">
            <a:xfrm>
              <a:off x="3096"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0" name="Oval 62"/>
            <p:cNvSpPr>
              <a:spLocks noChangeArrowheads="1"/>
            </p:cNvSpPr>
            <p:nvPr/>
          </p:nvSpPr>
          <p:spPr bwMode="auto">
            <a:xfrm>
              <a:off x="3288"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1" name="Oval 63"/>
            <p:cNvSpPr>
              <a:spLocks noChangeArrowheads="1"/>
            </p:cNvSpPr>
            <p:nvPr/>
          </p:nvSpPr>
          <p:spPr bwMode="auto">
            <a:xfrm>
              <a:off x="3480"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2" name="Oval 64"/>
            <p:cNvSpPr>
              <a:spLocks noChangeArrowheads="1"/>
            </p:cNvSpPr>
            <p:nvPr/>
          </p:nvSpPr>
          <p:spPr bwMode="auto">
            <a:xfrm>
              <a:off x="3672" y="192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34" name="Group 66"/>
          <p:cNvGrpSpPr>
            <a:grpSpLocks/>
          </p:cNvGrpSpPr>
          <p:nvPr/>
        </p:nvGrpSpPr>
        <p:grpSpPr bwMode="auto">
          <a:xfrm>
            <a:off x="2562225" y="4710113"/>
            <a:ext cx="3662363" cy="265112"/>
            <a:chOff x="1680" y="1728"/>
            <a:chExt cx="2184" cy="192"/>
          </a:xfrm>
        </p:grpSpPr>
        <p:sp>
          <p:nvSpPr>
            <p:cNvPr id="7235" name="Oval 67"/>
            <p:cNvSpPr>
              <a:spLocks noChangeArrowheads="1"/>
            </p:cNvSpPr>
            <p:nvPr/>
          </p:nvSpPr>
          <p:spPr bwMode="auto">
            <a:xfrm>
              <a:off x="1680"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6" name="Oval 68"/>
            <p:cNvSpPr>
              <a:spLocks noChangeArrowheads="1"/>
            </p:cNvSpPr>
            <p:nvPr/>
          </p:nvSpPr>
          <p:spPr bwMode="auto">
            <a:xfrm>
              <a:off x="1896"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7" name="Oval 69"/>
            <p:cNvSpPr>
              <a:spLocks noChangeArrowheads="1"/>
            </p:cNvSpPr>
            <p:nvPr/>
          </p:nvSpPr>
          <p:spPr bwMode="auto">
            <a:xfrm>
              <a:off x="2076"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8" name="Oval 70"/>
            <p:cNvSpPr>
              <a:spLocks noChangeArrowheads="1"/>
            </p:cNvSpPr>
            <p:nvPr/>
          </p:nvSpPr>
          <p:spPr bwMode="auto">
            <a:xfrm>
              <a:off x="2328"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39" name="Oval 71"/>
            <p:cNvSpPr>
              <a:spLocks noChangeArrowheads="1"/>
            </p:cNvSpPr>
            <p:nvPr/>
          </p:nvSpPr>
          <p:spPr bwMode="auto">
            <a:xfrm>
              <a:off x="2520"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0" name="Oval 72"/>
            <p:cNvSpPr>
              <a:spLocks noChangeArrowheads="1"/>
            </p:cNvSpPr>
            <p:nvPr/>
          </p:nvSpPr>
          <p:spPr bwMode="auto">
            <a:xfrm>
              <a:off x="2712"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1" name="Oval 73"/>
            <p:cNvSpPr>
              <a:spLocks noChangeArrowheads="1"/>
            </p:cNvSpPr>
            <p:nvPr/>
          </p:nvSpPr>
          <p:spPr bwMode="auto">
            <a:xfrm>
              <a:off x="2904"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2" name="Oval 74"/>
            <p:cNvSpPr>
              <a:spLocks noChangeArrowheads="1"/>
            </p:cNvSpPr>
            <p:nvPr/>
          </p:nvSpPr>
          <p:spPr bwMode="auto">
            <a:xfrm>
              <a:off x="3096"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3" name="Oval 75"/>
            <p:cNvSpPr>
              <a:spLocks noChangeArrowheads="1"/>
            </p:cNvSpPr>
            <p:nvPr/>
          </p:nvSpPr>
          <p:spPr bwMode="auto">
            <a:xfrm>
              <a:off x="3288"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4" name="Oval 76"/>
            <p:cNvSpPr>
              <a:spLocks noChangeArrowheads="1"/>
            </p:cNvSpPr>
            <p:nvPr/>
          </p:nvSpPr>
          <p:spPr bwMode="auto">
            <a:xfrm>
              <a:off x="3480"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5" name="Oval 77"/>
            <p:cNvSpPr>
              <a:spLocks noChangeArrowheads="1"/>
            </p:cNvSpPr>
            <p:nvPr/>
          </p:nvSpPr>
          <p:spPr bwMode="auto">
            <a:xfrm>
              <a:off x="3672" y="172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46" name="Group 78"/>
          <p:cNvGrpSpPr>
            <a:grpSpLocks/>
          </p:cNvGrpSpPr>
          <p:nvPr/>
        </p:nvGrpSpPr>
        <p:grpSpPr bwMode="auto">
          <a:xfrm>
            <a:off x="2924175" y="4446588"/>
            <a:ext cx="2978150" cy="263525"/>
            <a:chOff x="1896" y="1536"/>
            <a:chExt cx="1776" cy="192"/>
          </a:xfrm>
        </p:grpSpPr>
        <p:sp>
          <p:nvSpPr>
            <p:cNvPr id="7247" name="Oval 79"/>
            <p:cNvSpPr>
              <a:spLocks noChangeArrowheads="1"/>
            </p:cNvSpPr>
            <p:nvPr/>
          </p:nvSpPr>
          <p:spPr bwMode="auto">
            <a:xfrm>
              <a:off x="1896"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8" name="Oval 80"/>
            <p:cNvSpPr>
              <a:spLocks noChangeArrowheads="1"/>
            </p:cNvSpPr>
            <p:nvPr/>
          </p:nvSpPr>
          <p:spPr bwMode="auto">
            <a:xfrm>
              <a:off x="2076"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49" name="Oval 81"/>
            <p:cNvSpPr>
              <a:spLocks noChangeArrowheads="1"/>
            </p:cNvSpPr>
            <p:nvPr/>
          </p:nvSpPr>
          <p:spPr bwMode="auto">
            <a:xfrm>
              <a:off x="2328"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0" name="Oval 82"/>
            <p:cNvSpPr>
              <a:spLocks noChangeArrowheads="1"/>
            </p:cNvSpPr>
            <p:nvPr/>
          </p:nvSpPr>
          <p:spPr bwMode="auto">
            <a:xfrm>
              <a:off x="2520"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1" name="Oval 83"/>
            <p:cNvSpPr>
              <a:spLocks noChangeArrowheads="1"/>
            </p:cNvSpPr>
            <p:nvPr/>
          </p:nvSpPr>
          <p:spPr bwMode="auto">
            <a:xfrm>
              <a:off x="2712"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2" name="Oval 84"/>
            <p:cNvSpPr>
              <a:spLocks noChangeArrowheads="1"/>
            </p:cNvSpPr>
            <p:nvPr/>
          </p:nvSpPr>
          <p:spPr bwMode="auto">
            <a:xfrm>
              <a:off x="2904"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3" name="Oval 85"/>
            <p:cNvSpPr>
              <a:spLocks noChangeArrowheads="1"/>
            </p:cNvSpPr>
            <p:nvPr/>
          </p:nvSpPr>
          <p:spPr bwMode="auto">
            <a:xfrm>
              <a:off x="3096"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4" name="Oval 86"/>
            <p:cNvSpPr>
              <a:spLocks noChangeArrowheads="1"/>
            </p:cNvSpPr>
            <p:nvPr/>
          </p:nvSpPr>
          <p:spPr bwMode="auto">
            <a:xfrm>
              <a:off x="3288"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5" name="Oval 87"/>
            <p:cNvSpPr>
              <a:spLocks noChangeArrowheads="1"/>
            </p:cNvSpPr>
            <p:nvPr/>
          </p:nvSpPr>
          <p:spPr bwMode="auto">
            <a:xfrm>
              <a:off x="3480" y="153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56" name="Group 88"/>
          <p:cNvGrpSpPr>
            <a:grpSpLocks/>
          </p:cNvGrpSpPr>
          <p:nvPr/>
        </p:nvGrpSpPr>
        <p:grpSpPr bwMode="auto">
          <a:xfrm>
            <a:off x="2924175" y="4181475"/>
            <a:ext cx="2978150" cy="265113"/>
            <a:chOff x="1896" y="1344"/>
            <a:chExt cx="1776" cy="192"/>
          </a:xfrm>
        </p:grpSpPr>
        <p:sp>
          <p:nvSpPr>
            <p:cNvPr id="7257" name="Oval 89"/>
            <p:cNvSpPr>
              <a:spLocks noChangeArrowheads="1"/>
            </p:cNvSpPr>
            <p:nvPr/>
          </p:nvSpPr>
          <p:spPr bwMode="auto">
            <a:xfrm>
              <a:off x="1896"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8" name="Oval 90"/>
            <p:cNvSpPr>
              <a:spLocks noChangeArrowheads="1"/>
            </p:cNvSpPr>
            <p:nvPr/>
          </p:nvSpPr>
          <p:spPr bwMode="auto">
            <a:xfrm>
              <a:off x="2076"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59" name="Oval 91"/>
            <p:cNvSpPr>
              <a:spLocks noChangeArrowheads="1"/>
            </p:cNvSpPr>
            <p:nvPr/>
          </p:nvSpPr>
          <p:spPr bwMode="auto">
            <a:xfrm>
              <a:off x="2328"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0" name="Oval 92"/>
            <p:cNvSpPr>
              <a:spLocks noChangeArrowheads="1"/>
            </p:cNvSpPr>
            <p:nvPr/>
          </p:nvSpPr>
          <p:spPr bwMode="auto">
            <a:xfrm>
              <a:off x="2520"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1" name="Oval 93"/>
            <p:cNvSpPr>
              <a:spLocks noChangeArrowheads="1"/>
            </p:cNvSpPr>
            <p:nvPr/>
          </p:nvSpPr>
          <p:spPr bwMode="auto">
            <a:xfrm>
              <a:off x="2712"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2" name="Oval 94"/>
            <p:cNvSpPr>
              <a:spLocks noChangeArrowheads="1"/>
            </p:cNvSpPr>
            <p:nvPr/>
          </p:nvSpPr>
          <p:spPr bwMode="auto">
            <a:xfrm>
              <a:off x="2904"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3" name="Oval 95"/>
            <p:cNvSpPr>
              <a:spLocks noChangeArrowheads="1"/>
            </p:cNvSpPr>
            <p:nvPr/>
          </p:nvSpPr>
          <p:spPr bwMode="auto">
            <a:xfrm>
              <a:off x="3096"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4" name="Oval 96"/>
            <p:cNvSpPr>
              <a:spLocks noChangeArrowheads="1"/>
            </p:cNvSpPr>
            <p:nvPr/>
          </p:nvSpPr>
          <p:spPr bwMode="auto">
            <a:xfrm>
              <a:off x="3288"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5" name="Oval 97"/>
            <p:cNvSpPr>
              <a:spLocks noChangeArrowheads="1"/>
            </p:cNvSpPr>
            <p:nvPr/>
          </p:nvSpPr>
          <p:spPr bwMode="auto">
            <a:xfrm>
              <a:off x="3480" y="134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66" name="Group 98"/>
          <p:cNvGrpSpPr>
            <a:grpSpLocks/>
          </p:cNvGrpSpPr>
          <p:nvPr/>
        </p:nvGrpSpPr>
        <p:grpSpPr bwMode="auto">
          <a:xfrm>
            <a:off x="2924175" y="3916363"/>
            <a:ext cx="2655888" cy="265112"/>
            <a:chOff x="1896" y="1152"/>
            <a:chExt cx="1584" cy="192"/>
          </a:xfrm>
        </p:grpSpPr>
        <p:sp>
          <p:nvSpPr>
            <p:cNvPr id="7267" name="Oval 99"/>
            <p:cNvSpPr>
              <a:spLocks noChangeArrowheads="1"/>
            </p:cNvSpPr>
            <p:nvPr/>
          </p:nvSpPr>
          <p:spPr bwMode="auto">
            <a:xfrm>
              <a:off x="1896"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8" name="Oval 100"/>
            <p:cNvSpPr>
              <a:spLocks noChangeArrowheads="1"/>
            </p:cNvSpPr>
            <p:nvPr/>
          </p:nvSpPr>
          <p:spPr bwMode="auto">
            <a:xfrm>
              <a:off x="2076"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69" name="Oval 101"/>
            <p:cNvSpPr>
              <a:spLocks noChangeArrowheads="1"/>
            </p:cNvSpPr>
            <p:nvPr/>
          </p:nvSpPr>
          <p:spPr bwMode="auto">
            <a:xfrm>
              <a:off x="2328"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0" name="Oval 102"/>
            <p:cNvSpPr>
              <a:spLocks noChangeArrowheads="1"/>
            </p:cNvSpPr>
            <p:nvPr/>
          </p:nvSpPr>
          <p:spPr bwMode="auto">
            <a:xfrm>
              <a:off x="2520"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1" name="Oval 103"/>
            <p:cNvSpPr>
              <a:spLocks noChangeArrowheads="1"/>
            </p:cNvSpPr>
            <p:nvPr/>
          </p:nvSpPr>
          <p:spPr bwMode="auto">
            <a:xfrm>
              <a:off x="2712"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2" name="Oval 104"/>
            <p:cNvSpPr>
              <a:spLocks noChangeArrowheads="1"/>
            </p:cNvSpPr>
            <p:nvPr/>
          </p:nvSpPr>
          <p:spPr bwMode="auto">
            <a:xfrm>
              <a:off x="2904"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3" name="Oval 105"/>
            <p:cNvSpPr>
              <a:spLocks noChangeArrowheads="1"/>
            </p:cNvSpPr>
            <p:nvPr/>
          </p:nvSpPr>
          <p:spPr bwMode="auto">
            <a:xfrm>
              <a:off x="3096"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4" name="Oval 106"/>
            <p:cNvSpPr>
              <a:spLocks noChangeArrowheads="1"/>
            </p:cNvSpPr>
            <p:nvPr/>
          </p:nvSpPr>
          <p:spPr bwMode="auto">
            <a:xfrm>
              <a:off x="3288" y="1152"/>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75" name="Group 107"/>
          <p:cNvGrpSpPr>
            <a:grpSpLocks/>
          </p:cNvGrpSpPr>
          <p:nvPr/>
        </p:nvGrpSpPr>
        <p:grpSpPr bwMode="auto">
          <a:xfrm>
            <a:off x="3225800" y="3652838"/>
            <a:ext cx="2354263" cy="263525"/>
            <a:chOff x="2076" y="960"/>
            <a:chExt cx="1404" cy="192"/>
          </a:xfrm>
        </p:grpSpPr>
        <p:sp>
          <p:nvSpPr>
            <p:cNvPr id="7276" name="Oval 108"/>
            <p:cNvSpPr>
              <a:spLocks noChangeArrowheads="1"/>
            </p:cNvSpPr>
            <p:nvPr/>
          </p:nvSpPr>
          <p:spPr bwMode="auto">
            <a:xfrm>
              <a:off x="2076"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7" name="Oval 109"/>
            <p:cNvSpPr>
              <a:spLocks noChangeArrowheads="1"/>
            </p:cNvSpPr>
            <p:nvPr/>
          </p:nvSpPr>
          <p:spPr bwMode="auto">
            <a:xfrm>
              <a:off x="2328"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8" name="Oval 110"/>
            <p:cNvSpPr>
              <a:spLocks noChangeArrowheads="1"/>
            </p:cNvSpPr>
            <p:nvPr/>
          </p:nvSpPr>
          <p:spPr bwMode="auto">
            <a:xfrm>
              <a:off x="2520"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79" name="Oval 111"/>
            <p:cNvSpPr>
              <a:spLocks noChangeArrowheads="1"/>
            </p:cNvSpPr>
            <p:nvPr/>
          </p:nvSpPr>
          <p:spPr bwMode="auto">
            <a:xfrm>
              <a:off x="2712"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0" name="Oval 112"/>
            <p:cNvSpPr>
              <a:spLocks noChangeArrowheads="1"/>
            </p:cNvSpPr>
            <p:nvPr/>
          </p:nvSpPr>
          <p:spPr bwMode="auto">
            <a:xfrm>
              <a:off x="2904"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1" name="Oval 113"/>
            <p:cNvSpPr>
              <a:spLocks noChangeArrowheads="1"/>
            </p:cNvSpPr>
            <p:nvPr/>
          </p:nvSpPr>
          <p:spPr bwMode="auto">
            <a:xfrm>
              <a:off x="3096"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2" name="Oval 114"/>
            <p:cNvSpPr>
              <a:spLocks noChangeArrowheads="1"/>
            </p:cNvSpPr>
            <p:nvPr/>
          </p:nvSpPr>
          <p:spPr bwMode="auto">
            <a:xfrm>
              <a:off x="3288" y="960"/>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83" name="Group 115"/>
          <p:cNvGrpSpPr>
            <a:grpSpLocks/>
          </p:cNvGrpSpPr>
          <p:nvPr/>
        </p:nvGrpSpPr>
        <p:grpSpPr bwMode="auto">
          <a:xfrm>
            <a:off x="3367088" y="3387725"/>
            <a:ext cx="1890712" cy="265113"/>
            <a:chOff x="2160" y="768"/>
            <a:chExt cx="1128" cy="192"/>
          </a:xfrm>
        </p:grpSpPr>
        <p:sp>
          <p:nvSpPr>
            <p:cNvPr id="7284" name="Oval 116"/>
            <p:cNvSpPr>
              <a:spLocks noChangeArrowheads="1"/>
            </p:cNvSpPr>
            <p:nvPr/>
          </p:nvSpPr>
          <p:spPr bwMode="auto">
            <a:xfrm>
              <a:off x="2160"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5" name="Oval 117"/>
            <p:cNvSpPr>
              <a:spLocks noChangeArrowheads="1"/>
            </p:cNvSpPr>
            <p:nvPr/>
          </p:nvSpPr>
          <p:spPr bwMode="auto">
            <a:xfrm>
              <a:off x="2328"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6" name="Oval 118"/>
            <p:cNvSpPr>
              <a:spLocks noChangeArrowheads="1"/>
            </p:cNvSpPr>
            <p:nvPr/>
          </p:nvSpPr>
          <p:spPr bwMode="auto">
            <a:xfrm>
              <a:off x="2520"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7" name="Oval 119"/>
            <p:cNvSpPr>
              <a:spLocks noChangeArrowheads="1"/>
            </p:cNvSpPr>
            <p:nvPr/>
          </p:nvSpPr>
          <p:spPr bwMode="auto">
            <a:xfrm>
              <a:off x="2712"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8" name="Oval 120"/>
            <p:cNvSpPr>
              <a:spLocks noChangeArrowheads="1"/>
            </p:cNvSpPr>
            <p:nvPr/>
          </p:nvSpPr>
          <p:spPr bwMode="auto">
            <a:xfrm>
              <a:off x="2904"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89" name="Oval 121"/>
            <p:cNvSpPr>
              <a:spLocks noChangeArrowheads="1"/>
            </p:cNvSpPr>
            <p:nvPr/>
          </p:nvSpPr>
          <p:spPr bwMode="auto">
            <a:xfrm>
              <a:off x="3096" y="768"/>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90" name="Group 122"/>
          <p:cNvGrpSpPr>
            <a:grpSpLocks/>
          </p:cNvGrpSpPr>
          <p:nvPr/>
        </p:nvGrpSpPr>
        <p:grpSpPr bwMode="auto">
          <a:xfrm>
            <a:off x="3649663" y="3124200"/>
            <a:ext cx="1287462" cy="263525"/>
            <a:chOff x="2328" y="576"/>
            <a:chExt cx="768" cy="192"/>
          </a:xfrm>
        </p:grpSpPr>
        <p:sp>
          <p:nvSpPr>
            <p:cNvPr id="7291" name="Oval 123"/>
            <p:cNvSpPr>
              <a:spLocks noChangeArrowheads="1"/>
            </p:cNvSpPr>
            <p:nvPr/>
          </p:nvSpPr>
          <p:spPr bwMode="auto">
            <a:xfrm>
              <a:off x="2328"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92" name="Oval 124"/>
            <p:cNvSpPr>
              <a:spLocks noChangeArrowheads="1"/>
            </p:cNvSpPr>
            <p:nvPr/>
          </p:nvSpPr>
          <p:spPr bwMode="auto">
            <a:xfrm>
              <a:off x="2520"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93" name="Oval 125"/>
            <p:cNvSpPr>
              <a:spLocks noChangeArrowheads="1"/>
            </p:cNvSpPr>
            <p:nvPr/>
          </p:nvSpPr>
          <p:spPr bwMode="auto">
            <a:xfrm>
              <a:off x="2712"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94" name="Oval 126"/>
            <p:cNvSpPr>
              <a:spLocks noChangeArrowheads="1"/>
            </p:cNvSpPr>
            <p:nvPr/>
          </p:nvSpPr>
          <p:spPr bwMode="auto">
            <a:xfrm>
              <a:off x="2904" y="576"/>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grpSp>
        <p:nvGrpSpPr>
          <p:cNvPr id="7295" name="Group 127"/>
          <p:cNvGrpSpPr>
            <a:grpSpLocks/>
          </p:cNvGrpSpPr>
          <p:nvPr/>
        </p:nvGrpSpPr>
        <p:grpSpPr bwMode="auto">
          <a:xfrm>
            <a:off x="3970338" y="2859088"/>
            <a:ext cx="644525" cy="265112"/>
            <a:chOff x="2520" y="384"/>
            <a:chExt cx="384" cy="192"/>
          </a:xfrm>
        </p:grpSpPr>
        <p:sp>
          <p:nvSpPr>
            <p:cNvPr id="7296" name="Oval 128"/>
            <p:cNvSpPr>
              <a:spLocks noChangeArrowheads="1"/>
            </p:cNvSpPr>
            <p:nvPr/>
          </p:nvSpPr>
          <p:spPr bwMode="auto">
            <a:xfrm>
              <a:off x="2520" y="38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7297" name="Oval 129"/>
            <p:cNvSpPr>
              <a:spLocks noChangeArrowheads="1"/>
            </p:cNvSpPr>
            <p:nvPr/>
          </p:nvSpPr>
          <p:spPr bwMode="auto">
            <a:xfrm>
              <a:off x="2712" y="384"/>
              <a:ext cx="192" cy="192"/>
            </a:xfrm>
            <a:prstGeom prst="ellipse">
              <a:avLst/>
            </a:prstGeom>
            <a:solidFill>
              <a:schemeClr val="accent1"/>
            </a:solidFill>
            <a:ln w="9525">
              <a:solidFill>
                <a:schemeClr val="tx1"/>
              </a:solidFill>
              <a:round/>
              <a:headEnd/>
              <a:tailEnd/>
            </a:ln>
            <a:effectLst/>
          </p:spPr>
          <p:txBody>
            <a:bodyPr wrap="none" anchor="ctr"/>
            <a:lstStyle/>
            <a:p>
              <a:endParaRPr lang="en-US"/>
            </a:p>
          </p:txBody>
        </p:sp>
      </p:grpSp>
      <p:sp>
        <p:nvSpPr>
          <p:cNvPr id="7298" name="Rectangle 130"/>
          <p:cNvSpPr>
            <a:spLocks noChangeArrowheads="1"/>
          </p:cNvSpPr>
          <p:nvPr/>
        </p:nvSpPr>
        <p:spPr bwMode="auto">
          <a:xfrm>
            <a:off x="1676400" y="63642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7299" name="Text Box 131"/>
          <p:cNvSpPr txBox="1">
            <a:spLocks noChangeArrowheads="1"/>
          </p:cNvSpPr>
          <p:nvPr/>
        </p:nvSpPr>
        <p:spPr bwMode="auto">
          <a:xfrm>
            <a:off x="36576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66in</a:t>
            </a:r>
          </a:p>
        </p:txBody>
      </p:sp>
      <p:sp>
        <p:nvSpPr>
          <p:cNvPr id="7300" name="Rectangle 132"/>
          <p:cNvSpPr>
            <a:spLocks noChangeArrowheads="1"/>
          </p:cNvSpPr>
          <p:nvPr/>
        </p:nvSpPr>
        <p:spPr bwMode="auto">
          <a:xfrm>
            <a:off x="228600" y="228600"/>
            <a:ext cx="8686800" cy="1768475"/>
          </a:xfrm>
          <a:prstGeom prst="rect">
            <a:avLst/>
          </a:prstGeom>
          <a:noFill/>
          <a:ln w="9525">
            <a:noFill/>
            <a:miter lim="800000"/>
            <a:headEnd/>
            <a:tailEnd/>
          </a:ln>
          <a:effectLst/>
        </p:spPr>
        <p:txBody>
          <a:bodyPr>
            <a:spAutoFit/>
          </a:bodyPr>
          <a:lstStyle/>
          <a:p>
            <a:pPr algn="l">
              <a:spcBef>
                <a:spcPct val="50000"/>
              </a:spcBef>
            </a:pPr>
            <a:r>
              <a:rPr lang="en-US" sz="2000"/>
              <a:t>For one more example, what if we wanted to know how many people were between 5 and 6 feet tall?</a:t>
            </a:r>
          </a:p>
          <a:p>
            <a:pPr algn="l">
              <a:spcBef>
                <a:spcPct val="50000"/>
              </a:spcBef>
            </a:pPr>
            <a:r>
              <a:rPr lang="en-US" sz="2000"/>
              <a:t>We can look at that area under the curve, and figure that out too.  Of course, this works out to 104 circles (114 - 5 - 5), or about 91.23% of the area under the curve.</a:t>
            </a:r>
          </a:p>
        </p:txBody>
      </p:sp>
      <p:sp>
        <p:nvSpPr>
          <p:cNvPr id="7301" name="Text Box 133"/>
          <p:cNvSpPr txBox="1">
            <a:spLocks noChangeArrowheads="1"/>
          </p:cNvSpPr>
          <p:nvPr/>
        </p:nvSpPr>
        <p:spPr bwMode="auto">
          <a:xfrm>
            <a:off x="20574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60 in</a:t>
            </a:r>
          </a:p>
        </p:txBody>
      </p:sp>
      <p:sp>
        <p:nvSpPr>
          <p:cNvPr id="7302" name="Text Box 134"/>
          <p:cNvSpPr txBox="1">
            <a:spLocks noChangeArrowheads="1"/>
          </p:cNvSpPr>
          <p:nvPr/>
        </p:nvSpPr>
        <p:spPr bwMode="auto">
          <a:xfrm>
            <a:off x="58674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72 in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962400" y="5486400"/>
            <a:ext cx="609600" cy="457200"/>
          </a:xfrm>
          <a:prstGeom prst="rect">
            <a:avLst/>
          </a:prstGeom>
          <a:solidFill>
            <a:schemeClr val="bg1"/>
          </a:solidFill>
          <a:ln w="9525">
            <a:noFill/>
            <a:miter lim="800000"/>
            <a:headEnd/>
            <a:tailEnd/>
          </a:ln>
          <a:effectLst/>
        </p:spPr>
        <p:txBody>
          <a:bodyPr wrap="none" anchor="ctr"/>
          <a:lstStyle/>
          <a:p>
            <a:endParaRPr lang="en-US"/>
          </a:p>
        </p:txBody>
      </p:sp>
      <p:pic>
        <p:nvPicPr>
          <p:cNvPr id="6147" name="Picture 3" descr="normal"/>
          <p:cNvPicPr>
            <a:picLocks noChangeAspect="1" noChangeArrowheads="1"/>
          </p:cNvPicPr>
          <p:nvPr/>
        </p:nvPicPr>
        <p:blipFill>
          <a:blip r:embed="rId2" cstate="print"/>
          <a:srcRect/>
          <a:stretch>
            <a:fillRect/>
          </a:stretch>
        </p:blipFill>
        <p:spPr bwMode="auto">
          <a:xfrm>
            <a:off x="228600" y="2590800"/>
            <a:ext cx="8610600" cy="4500563"/>
          </a:xfrm>
          <a:prstGeom prst="rect">
            <a:avLst/>
          </a:prstGeom>
          <a:noFill/>
        </p:spPr>
      </p:pic>
      <p:sp>
        <p:nvSpPr>
          <p:cNvPr id="6153" name="Oval 9"/>
          <p:cNvSpPr>
            <a:spLocks noChangeArrowheads="1"/>
          </p:cNvSpPr>
          <p:nvPr/>
        </p:nvSpPr>
        <p:spPr bwMode="auto">
          <a:xfrm>
            <a:off x="1516063"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154" name="Oval 10"/>
          <p:cNvSpPr>
            <a:spLocks noChangeArrowheads="1"/>
          </p:cNvSpPr>
          <p:nvPr/>
        </p:nvSpPr>
        <p:spPr bwMode="auto">
          <a:xfrm>
            <a:off x="1838325" y="5668963"/>
            <a:ext cx="322263"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155" name="Oval 11"/>
          <p:cNvSpPr>
            <a:spLocks noChangeArrowheads="1"/>
          </p:cNvSpPr>
          <p:nvPr/>
        </p:nvSpPr>
        <p:spPr bwMode="auto">
          <a:xfrm>
            <a:off x="2119313" y="5668963"/>
            <a:ext cx="322262" cy="265112"/>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170" name="Oval 26"/>
          <p:cNvSpPr>
            <a:spLocks noChangeArrowheads="1"/>
          </p:cNvSpPr>
          <p:nvPr/>
        </p:nvSpPr>
        <p:spPr bwMode="auto">
          <a:xfrm>
            <a:off x="2119313" y="5470525"/>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184" name="Oval 40"/>
          <p:cNvSpPr>
            <a:spLocks noChangeArrowheads="1"/>
          </p:cNvSpPr>
          <p:nvPr/>
        </p:nvSpPr>
        <p:spPr bwMode="auto">
          <a:xfrm>
            <a:off x="2119313" y="5238750"/>
            <a:ext cx="322262" cy="265113"/>
          </a:xfrm>
          <a:prstGeom prst="ellipse">
            <a:avLst/>
          </a:prstGeom>
          <a:solidFill>
            <a:schemeClr val="accent1"/>
          </a:solidFill>
          <a:ln w="9525">
            <a:solidFill>
              <a:schemeClr val="tx1"/>
            </a:solidFill>
            <a:round/>
            <a:headEnd/>
            <a:tailEnd/>
          </a:ln>
          <a:effectLst/>
        </p:spPr>
        <p:txBody>
          <a:bodyPr wrap="none" anchor="ctr"/>
          <a:lstStyle/>
          <a:p>
            <a:endParaRPr lang="en-US"/>
          </a:p>
        </p:txBody>
      </p:sp>
      <p:sp>
        <p:nvSpPr>
          <p:cNvPr id="6274" name="Rectangle 130"/>
          <p:cNvSpPr>
            <a:spLocks noChangeArrowheads="1"/>
          </p:cNvSpPr>
          <p:nvPr/>
        </p:nvSpPr>
        <p:spPr bwMode="auto">
          <a:xfrm>
            <a:off x="1676400" y="63642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6275" name="Text Box 131"/>
          <p:cNvSpPr txBox="1">
            <a:spLocks noChangeArrowheads="1"/>
          </p:cNvSpPr>
          <p:nvPr/>
        </p:nvSpPr>
        <p:spPr bwMode="auto">
          <a:xfrm>
            <a:off x="37338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66 in</a:t>
            </a:r>
          </a:p>
        </p:txBody>
      </p:sp>
      <p:sp>
        <p:nvSpPr>
          <p:cNvPr id="6276" name="Rectangle 132"/>
          <p:cNvSpPr>
            <a:spLocks noChangeArrowheads="1"/>
          </p:cNvSpPr>
          <p:nvPr/>
        </p:nvSpPr>
        <p:spPr bwMode="auto">
          <a:xfrm>
            <a:off x="228600" y="228600"/>
            <a:ext cx="8686800" cy="1768475"/>
          </a:xfrm>
          <a:prstGeom prst="rect">
            <a:avLst/>
          </a:prstGeom>
          <a:noFill/>
          <a:ln w="9525">
            <a:noFill/>
            <a:miter lim="800000"/>
            <a:headEnd/>
            <a:tailEnd/>
          </a:ln>
          <a:effectLst/>
        </p:spPr>
        <p:txBody>
          <a:bodyPr>
            <a:spAutoFit/>
          </a:bodyPr>
          <a:lstStyle/>
          <a:p>
            <a:pPr algn="l">
              <a:spcBef>
                <a:spcPct val="50000"/>
              </a:spcBef>
            </a:pPr>
            <a:r>
              <a:rPr lang="en-US" sz="2000"/>
              <a:t>What if we wanted to know how many people were shorter than 5-feet (60 in)?</a:t>
            </a:r>
          </a:p>
          <a:p>
            <a:pPr algn="l">
              <a:spcBef>
                <a:spcPct val="50000"/>
              </a:spcBef>
            </a:pPr>
            <a:r>
              <a:rPr lang="en-US" sz="2000"/>
              <a:t>Again, we can see that the space taken up is filled by 5 circles – about 4.39% of the total area under the graph and about 4.39% of the people in our study.</a:t>
            </a:r>
          </a:p>
        </p:txBody>
      </p:sp>
      <p:sp>
        <p:nvSpPr>
          <p:cNvPr id="6277" name="Line 133"/>
          <p:cNvSpPr>
            <a:spLocks noChangeShapeType="1"/>
          </p:cNvSpPr>
          <p:nvPr/>
        </p:nvSpPr>
        <p:spPr bwMode="auto">
          <a:xfrm>
            <a:off x="2514600" y="5029200"/>
            <a:ext cx="0" cy="914400"/>
          </a:xfrm>
          <a:prstGeom prst="line">
            <a:avLst/>
          </a:prstGeom>
          <a:noFill/>
          <a:ln w="38100">
            <a:solidFill>
              <a:schemeClr val="tx1"/>
            </a:solidFill>
            <a:round/>
            <a:headEnd/>
            <a:tailEnd/>
          </a:ln>
          <a:effectLst/>
        </p:spPr>
        <p:txBody>
          <a:bodyPr/>
          <a:lstStyle/>
          <a:p>
            <a:endParaRPr lang="en-US"/>
          </a:p>
        </p:txBody>
      </p:sp>
      <p:sp>
        <p:nvSpPr>
          <p:cNvPr id="6278" name="Text Box 134"/>
          <p:cNvSpPr txBox="1">
            <a:spLocks noChangeArrowheads="1"/>
          </p:cNvSpPr>
          <p:nvPr/>
        </p:nvSpPr>
        <p:spPr bwMode="auto">
          <a:xfrm>
            <a:off x="2057400" y="5943600"/>
            <a:ext cx="990600" cy="571500"/>
          </a:xfrm>
          <a:prstGeom prst="rect">
            <a:avLst/>
          </a:prstGeom>
          <a:solidFill>
            <a:schemeClr val="bg1"/>
          </a:solidFill>
          <a:ln w="9525">
            <a:noFill/>
            <a:miter lim="800000"/>
            <a:headEnd/>
            <a:tailEnd/>
          </a:ln>
          <a:effectLst/>
        </p:spPr>
        <p:txBody>
          <a:bodyPr/>
          <a:lstStyle/>
          <a:p>
            <a:pPr>
              <a:spcBef>
                <a:spcPct val="50000"/>
              </a:spcBef>
            </a:pPr>
            <a:r>
              <a:rPr lang="en-US" sz="1400"/>
              <a:t>60 in</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4"/>
          <p:cNvSpPr txBox="1">
            <a:spLocks noChangeArrowheads="1"/>
          </p:cNvSpPr>
          <p:nvPr/>
        </p:nvSpPr>
        <p:spPr bwMode="auto">
          <a:xfrm>
            <a:off x="381000" y="381000"/>
            <a:ext cx="8458200" cy="1311275"/>
          </a:xfrm>
          <a:prstGeom prst="rect">
            <a:avLst/>
          </a:prstGeom>
          <a:noFill/>
          <a:ln w="9525">
            <a:noFill/>
            <a:miter lim="800000"/>
            <a:headEnd/>
            <a:tailEnd/>
          </a:ln>
          <a:effectLst/>
        </p:spPr>
        <p:txBody>
          <a:bodyPr>
            <a:spAutoFit/>
          </a:bodyPr>
          <a:lstStyle/>
          <a:p>
            <a:pPr algn="l">
              <a:spcBef>
                <a:spcPct val="50000"/>
              </a:spcBef>
            </a:pPr>
            <a:r>
              <a:rPr lang="en-US" sz="2000"/>
              <a:t>To summarize: The total area under a frequency distribution graph represents 100% of the participants in the data set.  We can look at the amount of area that is cut off by certain points on the X axis, and that will tell us how many participants fall into the range of the points cut off.</a:t>
            </a:r>
          </a:p>
        </p:txBody>
      </p:sp>
      <p:sp>
        <p:nvSpPr>
          <p:cNvPr id="9221" name="Text Box 5"/>
          <p:cNvSpPr txBox="1">
            <a:spLocks noChangeArrowheads="1"/>
          </p:cNvSpPr>
          <p:nvPr/>
        </p:nvSpPr>
        <p:spPr bwMode="auto">
          <a:xfrm>
            <a:off x="381000" y="2209800"/>
            <a:ext cx="8458200" cy="1006475"/>
          </a:xfrm>
          <a:prstGeom prst="rect">
            <a:avLst/>
          </a:prstGeom>
          <a:noFill/>
          <a:ln w="9525">
            <a:noFill/>
            <a:miter lim="800000"/>
            <a:headEnd/>
            <a:tailEnd/>
          </a:ln>
          <a:effectLst/>
        </p:spPr>
        <p:txBody>
          <a:bodyPr>
            <a:spAutoFit/>
          </a:bodyPr>
          <a:lstStyle/>
          <a:p>
            <a:pPr algn="l">
              <a:spcBef>
                <a:spcPct val="50000"/>
              </a:spcBef>
            </a:pPr>
            <a:r>
              <a:rPr lang="en-US" sz="2000"/>
              <a:t>In our examples, we looked at the range from the 72 inches to the tallest person; we looked at the range of the shortest person to 60 inches; and we looked at the range of people between 60 inches and 72 inches.</a:t>
            </a:r>
          </a:p>
        </p:txBody>
      </p:sp>
      <p:sp>
        <p:nvSpPr>
          <p:cNvPr id="9223" name="Text Box 7"/>
          <p:cNvSpPr txBox="1">
            <a:spLocks noChangeArrowheads="1"/>
          </p:cNvSpPr>
          <p:nvPr/>
        </p:nvSpPr>
        <p:spPr bwMode="auto">
          <a:xfrm>
            <a:off x="533400" y="3886200"/>
            <a:ext cx="8153400" cy="1015663"/>
          </a:xfrm>
          <a:prstGeom prst="rect">
            <a:avLst/>
          </a:prstGeom>
          <a:noFill/>
          <a:ln w="9525">
            <a:noFill/>
            <a:miter lim="800000"/>
            <a:headEnd/>
            <a:tailEnd/>
          </a:ln>
          <a:effectLst/>
        </p:spPr>
        <p:txBody>
          <a:bodyPr>
            <a:spAutoFit/>
          </a:bodyPr>
          <a:lstStyle/>
          <a:p>
            <a:pPr algn="l">
              <a:spcBef>
                <a:spcPct val="50000"/>
              </a:spcBef>
            </a:pPr>
            <a:r>
              <a:rPr lang="en-US" sz="2000" dirty="0"/>
              <a:t>All of this works for </a:t>
            </a:r>
            <a:r>
              <a:rPr lang="en-US" sz="2000" u="sng" dirty="0"/>
              <a:t>any</a:t>
            </a:r>
            <a:r>
              <a:rPr lang="en-US" sz="2000" dirty="0"/>
              <a:t> frequency distribution.  However, it is particularly useful for </a:t>
            </a:r>
            <a:r>
              <a:rPr lang="en-US" sz="2000" dirty="0" smtClean="0"/>
              <a:t>theoretical distributions like the normal distribution.  In fact, it is particularly useful for the normal distribution.</a:t>
            </a:r>
            <a:endParaRPr lang="en-US" sz="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normal"/>
          <p:cNvPicPr>
            <a:picLocks noChangeAspect="1" noChangeArrowheads="1"/>
          </p:cNvPicPr>
          <p:nvPr/>
        </p:nvPicPr>
        <p:blipFill>
          <a:blip r:embed="rId2" cstate="print"/>
          <a:srcRect/>
          <a:stretch>
            <a:fillRect/>
          </a:stretch>
        </p:blipFill>
        <p:spPr bwMode="auto">
          <a:xfrm>
            <a:off x="228600" y="2057400"/>
            <a:ext cx="8610600" cy="4500563"/>
          </a:xfrm>
          <a:prstGeom prst="rect">
            <a:avLst/>
          </a:prstGeom>
          <a:noFill/>
        </p:spPr>
      </p:pic>
      <p:sp>
        <p:nvSpPr>
          <p:cNvPr id="8195" name="Rectangle 3"/>
          <p:cNvSpPr>
            <a:spLocks noChangeArrowheads="1"/>
          </p:cNvSpPr>
          <p:nvPr/>
        </p:nvSpPr>
        <p:spPr bwMode="auto">
          <a:xfrm>
            <a:off x="1676400" y="58308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8196" name="Text Box 4"/>
          <p:cNvSpPr txBox="1">
            <a:spLocks noChangeArrowheads="1"/>
          </p:cNvSpPr>
          <p:nvPr/>
        </p:nvSpPr>
        <p:spPr bwMode="auto">
          <a:xfrm>
            <a:off x="228600" y="228600"/>
            <a:ext cx="8534400" cy="457200"/>
          </a:xfrm>
          <a:prstGeom prst="rect">
            <a:avLst/>
          </a:prstGeom>
          <a:noFill/>
          <a:ln w="9525">
            <a:noFill/>
            <a:miter lim="800000"/>
            <a:headEnd/>
            <a:tailEnd/>
          </a:ln>
          <a:effectLst/>
        </p:spPr>
        <p:txBody>
          <a:bodyPr>
            <a:spAutoFit/>
          </a:bodyPr>
          <a:lstStyle/>
          <a:p>
            <a:pPr>
              <a:spcBef>
                <a:spcPct val="50000"/>
              </a:spcBef>
            </a:pPr>
            <a:r>
              <a:rPr lang="en-US"/>
              <a:t>The Normal Distribution</a:t>
            </a:r>
          </a:p>
        </p:txBody>
      </p:sp>
      <p:sp>
        <p:nvSpPr>
          <p:cNvPr id="8198" name="Text Box 6"/>
          <p:cNvSpPr txBox="1">
            <a:spLocks noChangeArrowheads="1"/>
          </p:cNvSpPr>
          <p:nvPr/>
        </p:nvSpPr>
        <p:spPr bwMode="auto">
          <a:xfrm>
            <a:off x="381000" y="914400"/>
            <a:ext cx="8610600" cy="1015663"/>
          </a:xfrm>
          <a:prstGeom prst="rect">
            <a:avLst/>
          </a:prstGeom>
          <a:noFill/>
          <a:ln w="9525">
            <a:noFill/>
            <a:miter lim="800000"/>
            <a:headEnd/>
            <a:tailEnd/>
          </a:ln>
          <a:effectLst/>
        </p:spPr>
        <p:txBody>
          <a:bodyPr>
            <a:spAutoFit/>
          </a:bodyPr>
          <a:lstStyle/>
          <a:p>
            <a:pPr algn="l">
              <a:spcBef>
                <a:spcPct val="50000"/>
              </a:spcBef>
            </a:pPr>
            <a:r>
              <a:rPr lang="en-US" sz="2000" dirty="0" smtClean="0"/>
              <a:t>Because the normal distribution is symmetrical, and because the mean is equal to the median, we know that the area above the mean and the area below the mean is equal to 50% (.5) of the distribution:</a:t>
            </a:r>
            <a:endParaRPr lang="en-US" sz="2000" dirty="0"/>
          </a:p>
        </p:txBody>
      </p:sp>
      <p:sp>
        <p:nvSpPr>
          <p:cNvPr id="8199" name="Text Box 7"/>
          <p:cNvSpPr txBox="1">
            <a:spLocks noChangeArrowheads="1"/>
          </p:cNvSpPr>
          <p:nvPr/>
        </p:nvSpPr>
        <p:spPr bwMode="auto">
          <a:xfrm>
            <a:off x="3352800" y="5791200"/>
            <a:ext cx="1752600" cy="854075"/>
          </a:xfrm>
          <a:prstGeom prst="rect">
            <a:avLst/>
          </a:prstGeom>
          <a:noFill/>
          <a:ln w="9525">
            <a:noFill/>
            <a:miter lim="800000"/>
            <a:headEnd/>
            <a:tailEnd/>
          </a:ln>
          <a:effectLst/>
        </p:spPr>
        <p:txBody>
          <a:bodyPr>
            <a:spAutoFit/>
          </a:bodyPr>
          <a:lstStyle/>
          <a:p>
            <a:pPr>
              <a:spcBef>
                <a:spcPct val="50000"/>
              </a:spcBef>
            </a:pPr>
            <a:r>
              <a:rPr lang="en-US" sz="2000"/>
              <a:t>Median</a:t>
            </a:r>
          </a:p>
          <a:p>
            <a:pPr>
              <a:spcBef>
                <a:spcPct val="50000"/>
              </a:spcBef>
            </a:pPr>
            <a:r>
              <a:rPr lang="en-US" sz="2000"/>
              <a:t>Mode</a:t>
            </a:r>
          </a:p>
        </p:txBody>
      </p:sp>
      <p:sp>
        <p:nvSpPr>
          <p:cNvPr id="7" name="TextBox 6"/>
          <p:cNvSpPr txBox="1"/>
          <p:nvPr/>
        </p:nvSpPr>
        <p:spPr>
          <a:xfrm>
            <a:off x="3124200" y="4038600"/>
            <a:ext cx="762000" cy="461665"/>
          </a:xfrm>
          <a:prstGeom prst="rect">
            <a:avLst/>
          </a:prstGeom>
          <a:noFill/>
        </p:spPr>
        <p:txBody>
          <a:bodyPr wrap="square" rtlCol="0">
            <a:spAutoFit/>
          </a:bodyPr>
          <a:lstStyle/>
          <a:p>
            <a:r>
              <a:rPr lang="en-US" dirty="0" smtClean="0"/>
              <a:t>0.5</a:t>
            </a:r>
            <a:endParaRPr lang="en-US" dirty="0"/>
          </a:p>
        </p:txBody>
      </p:sp>
      <p:sp>
        <p:nvSpPr>
          <p:cNvPr id="8" name="TextBox 7"/>
          <p:cNvSpPr txBox="1"/>
          <p:nvPr/>
        </p:nvSpPr>
        <p:spPr>
          <a:xfrm>
            <a:off x="4648200" y="4038600"/>
            <a:ext cx="762000" cy="461665"/>
          </a:xfrm>
          <a:prstGeom prst="rect">
            <a:avLst/>
          </a:prstGeom>
          <a:noFill/>
        </p:spPr>
        <p:txBody>
          <a:bodyPr wrap="square" rtlCol="0">
            <a:spAutoFit/>
          </a:bodyPr>
          <a:lstStyle/>
          <a:p>
            <a:r>
              <a:rPr lang="en-US" dirty="0" smtClean="0"/>
              <a:t>0.5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228600"/>
            <a:ext cx="8153400" cy="584775"/>
          </a:xfrm>
          <a:prstGeom prst="rect">
            <a:avLst/>
          </a:prstGeom>
          <a:noFill/>
        </p:spPr>
        <p:txBody>
          <a:bodyPr wrap="square" rtlCol="0">
            <a:spAutoFit/>
          </a:bodyPr>
          <a:lstStyle/>
          <a:p>
            <a:r>
              <a:rPr lang="en-US" sz="3200" dirty="0" smtClean="0"/>
              <a:t>Theoretical Probability Distributions</a:t>
            </a:r>
            <a:endParaRPr lang="en-US" sz="3200" dirty="0"/>
          </a:p>
        </p:txBody>
      </p:sp>
      <p:sp>
        <p:nvSpPr>
          <p:cNvPr id="3" name="TextBox 2"/>
          <p:cNvSpPr txBox="1"/>
          <p:nvPr/>
        </p:nvSpPr>
        <p:spPr>
          <a:xfrm>
            <a:off x="381000" y="1219200"/>
            <a:ext cx="8458200" cy="3785652"/>
          </a:xfrm>
          <a:prstGeom prst="rect">
            <a:avLst/>
          </a:prstGeom>
          <a:noFill/>
        </p:spPr>
        <p:txBody>
          <a:bodyPr wrap="square" rtlCol="0">
            <a:spAutoFit/>
          </a:bodyPr>
          <a:lstStyle/>
          <a:p>
            <a:pPr algn="l"/>
            <a:r>
              <a:rPr lang="en-US" dirty="0" smtClean="0"/>
              <a:t>A theoretical probability distribution is a distribution that can be described by a mathematical formula.  We don’t have actual data with a theoretical distribution, but some theoretical distributions are very useful because lots of real data situations are distributed in ways that are close to those theoretical distributions.</a:t>
            </a:r>
          </a:p>
          <a:p>
            <a:pPr algn="l"/>
            <a:endParaRPr lang="en-US" dirty="0" smtClean="0"/>
          </a:p>
          <a:p>
            <a:pPr algn="l"/>
            <a:r>
              <a:rPr lang="en-US" dirty="0" smtClean="0"/>
              <a:t>This is important because the mathematical formulae let us figure things out about the distribution that we couldn’t easily figure out if we just made distributions based on some data.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228600" y="228600"/>
            <a:ext cx="8534400" cy="457200"/>
          </a:xfrm>
          <a:prstGeom prst="rect">
            <a:avLst/>
          </a:prstGeom>
          <a:noFill/>
          <a:ln w="9525">
            <a:noFill/>
            <a:miter lim="800000"/>
            <a:headEnd/>
            <a:tailEnd/>
          </a:ln>
          <a:effectLst/>
        </p:spPr>
        <p:txBody>
          <a:bodyPr>
            <a:spAutoFit/>
          </a:bodyPr>
          <a:lstStyle/>
          <a:p>
            <a:pPr>
              <a:spcBef>
                <a:spcPct val="50000"/>
              </a:spcBef>
            </a:pPr>
            <a:r>
              <a:rPr lang="en-US"/>
              <a:t>The Normal Distribution</a:t>
            </a:r>
          </a:p>
        </p:txBody>
      </p:sp>
      <p:sp>
        <p:nvSpPr>
          <p:cNvPr id="10245" name="Text Box 5"/>
          <p:cNvSpPr txBox="1">
            <a:spLocks noChangeArrowheads="1"/>
          </p:cNvSpPr>
          <p:nvPr/>
        </p:nvSpPr>
        <p:spPr bwMode="auto">
          <a:xfrm>
            <a:off x="381000" y="914400"/>
            <a:ext cx="8610600" cy="2225675"/>
          </a:xfrm>
          <a:prstGeom prst="rect">
            <a:avLst/>
          </a:prstGeom>
          <a:noFill/>
          <a:ln w="9525">
            <a:noFill/>
            <a:miter lim="800000"/>
            <a:headEnd/>
            <a:tailEnd/>
          </a:ln>
          <a:effectLst/>
        </p:spPr>
        <p:txBody>
          <a:bodyPr>
            <a:spAutoFit/>
          </a:bodyPr>
          <a:lstStyle/>
          <a:p>
            <a:pPr algn="l">
              <a:spcBef>
                <a:spcPct val="50000"/>
              </a:spcBef>
            </a:pPr>
            <a:r>
              <a:rPr lang="en-US" sz="2000"/>
              <a:t>The Normal Distribution also allows us to use the “1-2-3 Rule”: If a variable is distributed as a normal distribution, then approximately 68% of the people in the study will have values on the variable between 1 standard deviation below the mean and 1 standard deviation above the mean; approximately 95% of the people will have scores between 2 sd above and below the mean, and approximately 99% of the people will have scores between 3 sd below &amp; above the mean.</a:t>
            </a:r>
          </a:p>
        </p:txBody>
      </p:sp>
      <p:pic>
        <p:nvPicPr>
          <p:cNvPr id="10248" name="Picture 8" descr="normaldist"/>
          <p:cNvPicPr>
            <a:picLocks noChangeAspect="1" noChangeArrowheads="1"/>
          </p:cNvPicPr>
          <p:nvPr/>
        </p:nvPicPr>
        <p:blipFill>
          <a:blip r:embed="rId2" cstate="print"/>
          <a:srcRect/>
          <a:stretch>
            <a:fillRect/>
          </a:stretch>
        </p:blipFill>
        <p:spPr bwMode="auto">
          <a:xfrm>
            <a:off x="533400" y="3276600"/>
            <a:ext cx="8061325" cy="2917825"/>
          </a:xfrm>
          <a:prstGeom prst="rect">
            <a:avLst/>
          </a:prstGeom>
          <a:noFill/>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28600" y="228600"/>
            <a:ext cx="8534400" cy="457200"/>
          </a:xfrm>
          <a:prstGeom prst="rect">
            <a:avLst/>
          </a:prstGeom>
          <a:noFill/>
          <a:ln w="9525">
            <a:noFill/>
            <a:miter lim="800000"/>
            <a:headEnd/>
            <a:tailEnd/>
          </a:ln>
          <a:effectLst/>
        </p:spPr>
        <p:txBody>
          <a:bodyPr>
            <a:spAutoFit/>
          </a:bodyPr>
          <a:lstStyle/>
          <a:p>
            <a:pPr>
              <a:spcBef>
                <a:spcPct val="50000"/>
              </a:spcBef>
            </a:pPr>
            <a:r>
              <a:rPr lang="en-US"/>
              <a:t>The Normal Distribution</a:t>
            </a:r>
          </a:p>
        </p:txBody>
      </p:sp>
      <p:sp>
        <p:nvSpPr>
          <p:cNvPr id="11267" name="Text Box 3"/>
          <p:cNvSpPr txBox="1">
            <a:spLocks noChangeArrowheads="1"/>
          </p:cNvSpPr>
          <p:nvPr/>
        </p:nvSpPr>
        <p:spPr bwMode="auto">
          <a:xfrm>
            <a:off x="381000" y="914400"/>
            <a:ext cx="8610600" cy="1920875"/>
          </a:xfrm>
          <a:prstGeom prst="rect">
            <a:avLst/>
          </a:prstGeom>
          <a:noFill/>
          <a:ln w="9525">
            <a:noFill/>
            <a:miter lim="800000"/>
            <a:headEnd/>
            <a:tailEnd/>
          </a:ln>
          <a:effectLst/>
        </p:spPr>
        <p:txBody>
          <a:bodyPr>
            <a:spAutoFit/>
          </a:bodyPr>
          <a:lstStyle/>
          <a:p>
            <a:pPr algn="l">
              <a:spcBef>
                <a:spcPct val="50000"/>
              </a:spcBef>
            </a:pPr>
            <a:r>
              <a:rPr lang="en-US" sz="2000"/>
              <a:t>Think about our height example from before.  The mean was </a:t>
            </a:r>
            <a:r>
              <a:rPr lang="el-GR" sz="2000">
                <a:cs typeface="Arial" charset="0"/>
              </a:rPr>
              <a:t>μ</a:t>
            </a:r>
            <a:r>
              <a:rPr lang="en-US" sz="2000">
                <a:cs typeface="Arial" charset="0"/>
              </a:rPr>
              <a:t> = 66 inches.  Imagine that the standard deviation was </a:t>
            </a:r>
            <a:r>
              <a:rPr lang="el-GR" sz="2000">
                <a:cs typeface="Arial" charset="0"/>
              </a:rPr>
              <a:t>σ</a:t>
            </a:r>
            <a:r>
              <a:rPr lang="en-US" sz="2000">
                <a:cs typeface="Arial" charset="0"/>
              </a:rPr>
              <a:t> = 3 in.  We would therefore know that about 68% of the people were between 63 and 69 in (66 -3 and 66 + 3).  We would know that about 95% of the people were between 60 and 72 in, and we would know that almost all of the people (about 99% were between 57 and 75 in</a:t>
            </a:r>
            <a:endParaRPr lang="el-GR" sz="2000">
              <a:cs typeface="Arial" charset="0"/>
            </a:endParaRPr>
          </a:p>
        </p:txBody>
      </p:sp>
      <p:grpSp>
        <p:nvGrpSpPr>
          <p:cNvPr id="11279" name="Group 15"/>
          <p:cNvGrpSpPr>
            <a:grpSpLocks/>
          </p:cNvGrpSpPr>
          <p:nvPr/>
        </p:nvGrpSpPr>
        <p:grpSpPr bwMode="auto">
          <a:xfrm>
            <a:off x="533400" y="3200400"/>
            <a:ext cx="8061325" cy="3467100"/>
            <a:chOff x="336" y="2016"/>
            <a:chExt cx="5078" cy="2184"/>
          </a:xfrm>
        </p:grpSpPr>
        <p:pic>
          <p:nvPicPr>
            <p:cNvPr id="11269" name="Picture 5" descr="normaldist"/>
            <p:cNvPicPr>
              <a:picLocks noChangeAspect="1" noChangeArrowheads="1"/>
            </p:cNvPicPr>
            <p:nvPr/>
          </p:nvPicPr>
          <p:blipFill>
            <a:blip r:embed="rId2" cstate="print"/>
            <a:srcRect/>
            <a:stretch>
              <a:fillRect/>
            </a:stretch>
          </p:blipFill>
          <p:spPr bwMode="auto">
            <a:xfrm>
              <a:off x="336" y="2016"/>
              <a:ext cx="5078" cy="1838"/>
            </a:xfrm>
            <a:prstGeom prst="rect">
              <a:avLst/>
            </a:prstGeom>
            <a:noFill/>
          </p:spPr>
        </p:pic>
        <p:grpSp>
          <p:nvGrpSpPr>
            <p:cNvPr id="11278" name="Group 14"/>
            <p:cNvGrpSpPr>
              <a:grpSpLocks/>
            </p:cNvGrpSpPr>
            <p:nvPr/>
          </p:nvGrpSpPr>
          <p:grpSpPr bwMode="auto">
            <a:xfrm>
              <a:off x="768" y="3840"/>
              <a:ext cx="3936" cy="360"/>
              <a:chOff x="720" y="3264"/>
              <a:chExt cx="3936" cy="360"/>
            </a:xfrm>
          </p:grpSpPr>
          <p:sp>
            <p:nvSpPr>
              <p:cNvPr id="11271" name="Text Box 7"/>
              <p:cNvSpPr txBox="1">
                <a:spLocks noChangeArrowheads="1"/>
              </p:cNvSpPr>
              <p:nvPr/>
            </p:nvSpPr>
            <p:spPr bwMode="auto">
              <a:xfrm>
                <a:off x="2400" y="3264"/>
                <a:ext cx="528" cy="360"/>
              </a:xfrm>
              <a:prstGeom prst="rect">
                <a:avLst/>
              </a:prstGeom>
              <a:solidFill>
                <a:schemeClr val="bg1"/>
              </a:solidFill>
              <a:ln w="9525">
                <a:noFill/>
                <a:miter lim="800000"/>
                <a:headEnd/>
                <a:tailEnd/>
              </a:ln>
              <a:effectLst/>
            </p:spPr>
            <p:txBody>
              <a:bodyPr/>
              <a:lstStyle/>
              <a:p>
                <a:pPr>
                  <a:spcBef>
                    <a:spcPct val="50000"/>
                  </a:spcBef>
                </a:pPr>
                <a:r>
                  <a:rPr lang="en-US" sz="1400"/>
                  <a:t>66 in</a:t>
                </a:r>
              </a:p>
            </p:txBody>
          </p:sp>
          <p:sp>
            <p:nvSpPr>
              <p:cNvPr id="11272" name="Text Box 8"/>
              <p:cNvSpPr txBox="1">
                <a:spLocks noChangeArrowheads="1"/>
              </p:cNvSpPr>
              <p:nvPr/>
            </p:nvSpPr>
            <p:spPr bwMode="auto">
              <a:xfrm>
                <a:off x="1248" y="3264"/>
                <a:ext cx="624" cy="360"/>
              </a:xfrm>
              <a:prstGeom prst="rect">
                <a:avLst/>
              </a:prstGeom>
              <a:solidFill>
                <a:schemeClr val="bg1"/>
              </a:solidFill>
              <a:ln w="9525">
                <a:noFill/>
                <a:miter lim="800000"/>
                <a:headEnd/>
                <a:tailEnd/>
              </a:ln>
              <a:effectLst/>
            </p:spPr>
            <p:txBody>
              <a:bodyPr/>
              <a:lstStyle/>
              <a:p>
                <a:pPr>
                  <a:spcBef>
                    <a:spcPct val="50000"/>
                  </a:spcBef>
                </a:pPr>
                <a:r>
                  <a:rPr lang="en-US" sz="1400"/>
                  <a:t>60 in</a:t>
                </a:r>
              </a:p>
            </p:txBody>
          </p:sp>
          <p:sp>
            <p:nvSpPr>
              <p:cNvPr id="11273" name="Text Box 9"/>
              <p:cNvSpPr txBox="1">
                <a:spLocks noChangeArrowheads="1"/>
              </p:cNvSpPr>
              <p:nvPr/>
            </p:nvSpPr>
            <p:spPr bwMode="auto">
              <a:xfrm>
                <a:off x="1776" y="3264"/>
                <a:ext cx="624" cy="360"/>
              </a:xfrm>
              <a:prstGeom prst="rect">
                <a:avLst/>
              </a:prstGeom>
              <a:solidFill>
                <a:schemeClr val="bg1"/>
              </a:solidFill>
              <a:ln w="9525">
                <a:noFill/>
                <a:miter lim="800000"/>
                <a:headEnd/>
                <a:tailEnd/>
              </a:ln>
              <a:effectLst/>
            </p:spPr>
            <p:txBody>
              <a:bodyPr/>
              <a:lstStyle/>
              <a:p>
                <a:pPr>
                  <a:spcBef>
                    <a:spcPct val="50000"/>
                  </a:spcBef>
                </a:pPr>
                <a:r>
                  <a:rPr lang="en-US" sz="1400"/>
                  <a:t>63 in</a:t>
                </a:r>
              </a:p>
            </p:txBody>
          </p:sp>
          <p:sp>
            <p:nvSpPr>
              <p:cNvPr id="11274" name="Text Box 10"/>
              <p:cNvSpPr txBox="1">
                <a:spLocks noChangeArrowheads="1"/>
              </p:cNvSpPr>
              <p:nvPr/>
            </p:nvSpPr>
            <p:spPr bwMode="auto">
              <a:xfrm>
                <a:off x="720" y="3264"/>
                <a:ext cx="624" cy="360"/>
              </a:xfrm>
              <a:prstGeom prst="rect">
                <a:avLst/>
              </a:prstGeom>
              <a:solidFill>
                <a:schemeClr val="bg1"/>
              </a:solidFill>
              <a:ln w="9525">
                <a:noFill/>
                <a:miter lim="800000"/>
                <a:headEnd/>
                <a:tailEnd/>
              </a:ln>
              <a:effectLst/>
            </p:spPr>
            <p:txBody>
              <a:bodyPr/>
              <a:lstStyle/>
              <a:p>
                <a:pPr>
                  <a:spcBef>
                    <a:spcPct val="50000"/>
                  </a:spcBef>
                </a:pPr>
                <a:r>
                  <a:rPr lang="en-US" sz="1400"/>
                  <a:t>57 in</a:t>
                </a:r>
              </a:p>
            </p:txBody>
          </p:sp>
          <p:sp>
            <p:nvSpPr>
              <p:cNvPr id="11275" name="Text Box 11"/>
              <p:cNvSpPr txBox="1">
                <a:spLocks noChangeArrowheads="1"/>
              </p:cNvSpPr>
              <p:nvPr/>
            </p:nvSpPr>
            <p:spPr bwMode="auto">
              <a:xfrm>
                <a:off x="4032" y="3264"/>
                <a:ext cx="624" cy="360"/>
              </a:xfrm>
              <a:prstGeom prst="rect">
                <a:avLst/>
              </a:prstGeom>
              <a:solidFill>
                <a:schemeClr val="bg1"/>
              </a:solidFill>
              <a:ln w="9525">
                <a:noFill/>
                <a:miter lim="800000"/>
                <a:headEnd/>
                <a:tailEnd/>
              </a:ln>
              <a:effectLst/>
            </p:spPr>
            <p:txBody>
              <a:bodyPr/>
              <a:lstStyle/>
              <a:p>
                <a:pPr>
                  <a:spcBef>
                    <a:spcPct val="50000"/>
                  </a:spcBef>
                </a:pPr>
                <a:r>
                  <a:rPr lang="en-US" sz="1400"/>
                  <a:t>75 in</a:t>
                </a:r>
              </a:p>
            </p:txBody>
          </p:sp>
          <p:sp>
            <p:nvSpPr>
              <p:cNvPr id="11276" name="Text Box 12"/>
              <p:cNvSpPr txBox="1">
                <a:spLocks noChangeArrowheads="1"/>
              </p:cNvSpPr>
              <p:nvPr/>
            </p:nvSpPr>
            <p:spPr bwMode="auto">
              <a:xfrm>
                <a:off x="3504" y="3264"/>
                <a:ext cx="624" cy="360"/>
              </a:xfrm>
              <a:prstGeom prst="rect">
                <a:avLst/>
              </a:prstGeom>
              <a:solidFill>
                <a:schemeClr val="bg1"/>
              </a:solidFill>
              <a:ln w="9525">
                <a:noFill/>
                <a:miter lim="800000"/>
                <a:headEnd/>
                <a:tailEnd/>
              </a:ln>
              <a:effectLst/>
            </p:spPr>
            <p:txBody>
              <a:bodyPr/>
              <a:lstStyle/>
              <a:p>
                <a:pPr>
                  <a:spcBef>
                    <a:spcPct val="50000"/>
                  </a:spcBef>
                </a:pPr>
                <a:r>
                  <a:rPr lang="en-US" sz="1400"/>
                  <a:t>72 in</a:t>
                </a:r>
              </a:p>
            </p:txBody>
          </p:sp>
          <p:sp>
            <p:nvSpPr>
              <p:cNvPr id="11277" name="Text Box 13"/>
              <p:cNvSpPr txBox="1">
                <a:spLocks noChangeArrowheads="1"/>
              </p:cNvSpPr>
              <p:nvPr/>
            </p:nvSpPr>
            <p:spPr bwMode="auto">
              <a:xfrm>
                <a:off x="2880" y="3264"/>
                <a:ext cx="624" cy="360"/>
              </a:xfrm>
              <a:prstGeom prst="rect">
                <a:avLst/>
              </a:prstGeom>
              <a:solidFill>
                <a:schemeClr val="bg1"/>
              </a:solidFill>
              <a:ln w="9525">
                <a:noFill/>
                <a:miter lim="800000"/>
                <a:headEnd/>
                <a:tailEnd/>
              </a:ln>
              <a:effectLst/>
            </p:spPr>
            <p:txBody>
              <a:bodyPr/>
              <a:lstStyle/>
              <a:p>
                <a:pPr>
                  <a:spcBef>
                    <a:spcPct val="50000"/>
                  </a:spcBef>
                </a:pPr>
                <a:r>
                  <a:rPr lang="en-US" sz="1400"/>
                  <a:t>69 in</a:t>
                </a:r>
              </a:p>
            </p:txBody>
          </p:sp>
        </p:gr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5"/>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2400"/>
              <a:t>Using the Normal Distribution</a:t>
            </a:r>
          </a:p>
        </p:txBody>
      </p:sp>
      <p:grpSp>
        <p:nvGrpSpPr>
          <p:cNvPr id="16392" name="Group 8"/>
          <p:cNvGrpSpPr>
            <a:grpSpLocks/>
          </p:cNvGrpSpPr>
          <p:nvPr/>
        </p:nvGrpSpPr>
        <p:grpSpPr bwMode="auto">
          <a:xfrm>
            <a:off x="914400" y="3505200"/>
            <a:ext cx="7680325" cy="3162300"/>
            <a:chOff x="336" y="2016"/>
            <a:chExt cx="5078" cy="2184"/>
          </a:xfrm>
        </p:grpSpPr>
        <p:pic>
          <p:nvPicPr>
            <p:cNvPr id="16393" name="Picture 9" descr="normaldist"/>
            <p:cNvPicPr>
              <a:picLocks noChangeAspect="1" noChangeArrowheads="1"/>
            </p:cNvPicPr>
            <p:nvPr/>
          </p:nvPicPr>
          <p:blipFill>
            <a:blip r:embed="rId2" cstate="print"/>
            <a:srcRect/>
            <a:stretch>
              <a:fillRect/>
            </a:stretch>
          </p:blipFill>
          <p:spPr bwMode="auto">
            <a:xfrm>
              <a:off x="336" y="2016"/>
              <a:ext cx="5078" cy="1838"/>
            </a:xfrm>
            <a:prstGeom prst="rect">
              <a:avLst/>
            </a:prstGeom>
            <a:noFill/>
          </p:spPr>
        </p:pic>
        <p:grpSp>
          <p:nvGrpSpPr>
            <p:cNvPr id="16394" name="Group 10"/>
            <p:cNvGrpSpPr>
              <a:grpSpLocks/>
            </p:cNvGrpSpPr>
            <p:nvPr/>
          </p:nvGrpSpPr>
          <p:grpSpPr bwMode="auto">
            <a:xfrm>
              <a:off x="768" y="3840"/>
              <a:ext cx="3936" cy="360"/>
              <a:chOff x="720" y="3264"/>
              <a:chExt cx="3936" cy="360"/>
            </a:xfrm>
          </p:grpSpPr>
          <p:sp>
            <p:nvSpPr>
              <p:cNvPr id="16395" name="Text Box 11"/>
              <p:cNvSpPr txBox="1">
                <a:spLocks noChangeArrowheads="1"/>
              </p:cNvSpPr>
              <p:nvPr/>
            </p:nvSpPr>
            <p:spPr bwMode="auto">
              <a:xfrm>
                <a:off x="2400" y="3264"/>
                <a:ext cx="528" cy="360"/>
              </a:xfrm>
              <a:prstGeom prst="rect">
                <a:avLst/>
              </a:prstGeom>
              <a:solidFill>
                <a:schemeClr val="bg1"/>
              </a:solidFill>
              <a:ln w="9525">
                <a:noFill/>
                <a:miter lim="800000"/>
                <a:headEnd/>
                <a:tailEnd/>
              </a:ln>
              <a:effectLst/>
            </p:spPr>
            <p:txBody>
              <a:bodyPr/>
              <a:lstStyle/>
              <a:p>
                <a:pPr>
                  <a:spcBef>
                    <a:spcPct val="50000"/>
                  </a:spcBef>
                </a:pPr>
                <a:r>
                  <a:rPr lang="en-US" sz="1400"/>
                  <a:t>66 in</a:t>
                </a:r>
              </a:p>
            </p:txBody>
          </p:sp>
          <p:sp>
            <p:nvSpPr>
              <p:cNvPr id="16396" name="Text Box 12"/>
              <p:cNvSpPr txBox="1">
                <a:spLocks noChangeArrowheads="1"/>
              </p:cNvSpPr>
              <p:nvPr/>
            </p:nvSpPr>
            <p:spPr bwMode="auto">
              <a:xfrm>
                <a:off x="1248" y="3264"/>
                <a:ext cx="624" cy="360"/>
              </a:xfrm>
              <a:prstGeom prst="rect">
                <a:avLst/>
              </a:prstGeom>
              <a:solidFill>
                <a:schemeClr val="bg1"/>
              </a:solidFill>
              <a:ln w="9525">
                <a:noFill/>
                <a:miter lim="800000"/>
                <a:headEnd/>
                <a:tailEnd/>
              </a:ln>
              <a:effectLst/>
            </p:spPr>
            <p:txBody>
              <a:bodyPr/>
              <a:lstStyle/>
              <a:p>
                <a:pPr>
                  <a:spcBef>
                    <a:spcPct val="50000"/>
                  </a:spcBef>
                </a:pPr>
                <a:r>
                  <a:rPr lang="en-US" sz="1400"/>
                  <a:t>60 in</a:t>
                </a:r>
              </a:p>
            </p:txBody>
          </p:sp>
          <p:sp>
            <p:nvSpPr>
              <p:cNvPr id="16397" name="Text Box 13"/>
              <p:cNvSpPr txBox="1">
                <a:spLocks noChangeArrowheads="1"/>
              </p:cNvSpPr>
              <p:nvPr/>
            </p:nvSpPr>
            <p:spPr bwMode="auto">
              <a:xfrm>
                <a:off x="1776" y="3264"/>
                <a:ext cx="624" cy="360"/>
              </a:xfrm>
              <a:prstGeom prst="rect">
                <a:avLst/>
              </a:prstGeom>
              <a:solidFill>
                <a:schemeClr val="bg1"/>
              </a:solidFill>
              <a:ln w="9525">
                <a:noFill/>
                <a:miter lim="800000"/>
                <a:headEnd/>
                <a:tailEnd/>
              </a:ln>
              <a:effectLst/>
            </p:spPr>
            <p:txBody>
              <a:bodyPr/>
              <a:lstStyle/>
              <a:p>
                <a:pPr>
                  <a:spcBef>
                    <a:spcPct val="50000"/>
                  </a:spcBef>
                </a:pPr>
                <a:r>
                  <a:rPr lang="en-US" sz="1400"/>
                  <a:t>63 in</a:t>
                </a:r>
              </a:p>
            </p:txBody>
          </p:sp>
          <p:sp>
            <p:nvSpPr>
              <p:cNvPr id="16398" name="Text Box 14"/>
              <p:cNvSpPr txBox="1">
                <a:spLocks noChangeArrowheads="1"/>
              </p:cNvSpPr>
              <p:nvPr/>
            </p:nvSpPr>
            <p:spPr bwMode="auto">
              <a:xfrm>
                <a:off x="720" y="3264"/>
                <a:ext cx="624" cy="360"/>
              </a:xfrm>
              <a:prstGeom prst="rect">
                <a:avLst/>
              </a:prstGeom>
              <a:solidFill>
                <a:schemeClr val="bg1"/>
              </a:solidFill>
              <a:ln w="9525">
                <a:noFill/>
                <a:miter lim="800000"/>
                <a:headEnd/>
                <a:tailEnd/>
              </a:ln>
              <a:effectLst/>
            </p:spPr>
            <p:txBody>
              <a:bodyPr/>
              <a:lstStyle/>
              <a:p>
                <a:pPr>
                  <a:spcBef>
                    <a:spcPct val="50000"/>
                  </a:spcBef>
                </a:pPr>
                <a:r>
                  <a:rPr lang="en-US" sz="1400"/>
                  <a:t>57 in</a:t>
                </a:r>
              </a:p>
            </p:txBody>
          </p:sp>
          <p:sp>
            <p:nvSpPr>
              <p:cNvPr id="16399" name="Text Box 15"/>
              <p:cNvSpPr txBox="1">
                <a:spLocks noChangeArrowheads="1"/>
              </p:cNvSpPr>
              <p:nvPr/>
            </p:nvSpPr>
            <p:spPr bwMode="auto">
              <a:xfrm>
                <a:off x="4032" y="3264"/>
                <a:ext cx="624" cy="360"/>
              </a:xfrm>
              <a:prstGeom prst="rect">
                <a:avLst/>
              </a:prstGeom>
              <a:solidFill>
                <a:schemeClr val="bg1"/>
              </a:solidFill>
              <a:ln w="9525">
                <a:noFill/>
                <a:miter lim="800000"/>
                <a:headEnd/>
                <a:tailEnd/>
              </a:ln>
              <a:effectLst/>
            </p:spPr>
            <p:txBody>
              <a:bodyPr/>
              <a:lstStyle/>
              <a:p>
                <a:pPr>
                  <a:spcBef>
                    <a:spcPct val="50000"/>
                  </a:spcBef>
                </a:pPr>
                <a:r>
                  <a:rPr lang="en-US" sz="1400"/>
                  <a:t>75 in</a:t>
                </a:r>
              </a:p>
            </p:txBody>
          </p:sp>
          <p:sp>
            <p:nvSpPr>
              <p:cNvPr id="16400" name="Text Box 16"/>
              <p:cNvSpPr txBox="1">
                <a:spLocks noChangeArrowheads="1"/>
              </p:cNvSpPr>
              <p:nvPr/>
            </p:nvSpPr>
            <p:spPr bwMode="auto">
              <a:xfrm>
                <a:off x="3504" y="3264"/>
                <a:ext cx="624" cy="360"/>
              </a:xfrm>
              <a:prstGeom prst="rect">
                <a:avLst/>
              </a:prstGeom>
              <a:solidFill>
                <a:schemeClr val="bg1"/>
              </a:solidFill>
              <a:ln w="9525">
                <a:noFill/>
                <a:miter lim="800000"/>
                <a:headEnd/>
                <a:tailEnd/>
              </a:ln>
              <a:effectLst/>
            </p:spPr>
            <p:txBody>
              <a:bodyPr/>
              <a:lstStyle/>
              <a:p>
                <a:pPr>
                  <a:spcBef>
                    <a:spcPct val="50000"/>
                  </a:spcBef>
                </a:pPr>
                <a:r>
                  <a:rPr lang="en-US" sz="1400"/>
                  <a:t>72 in</a:t>
                </a:r>
              </a:p>
            </p:txBody>
          </p:sp>
          <p:sp>
            <p:nvSpPr>
              <p:cNvPr id="16401" name="Text Box 17"/>
              <p:cNvSpPr txBox="1">
                <a:spLocks noChangeArrowheads="1"/>
              </p:cNvSpPr>
              <p:nvPr/>
            </p:nvSpPr>
            <p:spPr bwMode="auto">
              <a:xfrm>
                <a:off x="2880" y="3264"/>
                <a:ext cx="624" cy="360"/>
              </a:xfrm>
              <a:prstGeom prst="rect">
                <a:avLst/>
              </a:prstGeom>
              <a:solidFill>
                <a:schemeClr val="bg1"/>
              </a:solidFill>
              <a:ln w="9525">
                <a:noFill/>
                <a:miter lim="800000"/>
                <a:headEnd/>
                <a:tailEnd/>
              </a:ln>
              <a:effectLst/>
            </p:spPr>
            <p:txBody>
              <a:bodyPr/>
              <a:lstStyle/>
              <a:p>
                <a:pPr>
                  <a:spcBef>
                    <a:spcPct val="50000"/>
                  </a:spcBef>
                </a:pPr>
                <a:r>
                  <a:rPr lang="en-US" sz="1400"/>
                  <a:t>69 in</a:t>
                </a:r>
              </a:p>
            </p:txBody>
          </p:sp>
        </p:grpSp>
      </p:grpSp>
      <p:sp>
        <p:nvSpPr>
          <p:cNvPr id="15" name="Text Box 18"/>
          <p:cNvSpPr txBox="1">
            <a:spLocks noChangeArrowheads="1"/>
          </p:cNvSpPr>
          <p:nvPr/>
        </p:nvSpPr>
        <p:spPr bwMode="auto">
          <a:xfrm>
            <a:off x="152400" y="914400"/>
            <a:ext cx="8534400" cy="2530475"/>
          </a:xfrm>
          <a:prstGeom prst="rect">
            <a:avLst/>
          </a:prstGeom>
          <a:noFill/>
          <a:ln w="9525">
            <a:noFill/>
            <a:miter lim="800000"/>
            <a:headEnd/>
            <a:tailEnd/>
          </a:ln>
          <a:effectLst/>
        </p:spPr>
        <p:txBody>
          <a:bodyPr>
            <a:spAutoFit/>
          </a:bodyPr>
          <a:lstStyle/>
          <a:p>
            <a:pPr algn="l"/>
            <a:r>
              <a:rPr lang="en-US" sz="2000" dirty="0"/>
              <a:t>So, we have learned that we can figure out what percentage of cases in our data set fall in certain ranges.  Approximately 68% fall between 1 </a:t>
            </a:r>
            <a:r>
              <a:rPr lang="en-US" sz="2000" dirty="0" err="1"/>
              <a:t>sd</a:t>
            </a:r>
            <a:r>
              <a:rPr lang="en-US" sz="2000" dirty="0"/>
              <a:t> above and below the mean, approximately 95% fall between 2 </a:t>
            </a:r>
            <a:r>
              <a:rPr lang="en-US" sz="2000" dirty="0" err="1"/>
              <a:t>sd</a:t>
            </a:r>
            <a:r>
              <a:rPr lang="en-US" sz="2000" dirty="0"/>
              <a:t> above and below the mean, and approximately 99% fall between 3 </a:t>
            </a:r>
            <a:r>
              <a:rPr lang="en-US" sz="2000" dirty="0" err="1"/>
              <a:t>sd</a:t>
            </a:r>
            <a:r>
              <a:rPr lang="en-US" sz="2000" dirty="0"/>
              <a:t> above and below the mean.</a:t>
            </a:r>
          </a:p>
          <a:p>
            <a:pPr algn="l"/>
            <a:r>
              <a:rPr lang="en-US" sz="2000" dirty="0"/>
              <a:t>But, what if we want to figure out how many people are in some other range?  For example, what if we want to know how many people are taller than 5 ft 7 and 1/4  in (67.25 in)?</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normal"/>
          <p:cNvPicPr>
            <a:picLocks noChangeAspect="1" noChangeArrowheads="1"/>
          </p:cNvPicPr>
          <p:nvPr/>
        </p:nvPicPr>
        <p:blipFill>
          <a:blip r:embed="rId2" cstate="print"/>
          <a:srcRect/>
          <a:stretch>
            <a:fillRect/>
          </a:stretch>
        </p:blipFill>
        <p:spPr bwMode="auto">
          <a:xfrm>
            <a:off x="228600" y="2057400"/>
            <a:ext cx="8610600" cy="4500563"/>
          </a:xfrm>
          <a:prstGeom prst="rect">
            <a:avLst/>
          </a:prstGeom>
          <a:noFill/>
        </p:spPr>
      </p:pic>
      <p:sp>
        <p:nvSpPr>
          <p:cNvPr id="18435" name="Rectangle 3"/>
          <p:cNvSpPr>
            <a:spLocks noChangeArrowheads="1"/>
          </p:cNvSpPr>
          <p:nvPr/>
        </p:nvSpPr>
        <p:spPr bwMode="auto">
          <a:xfrm>
            <a:off x="1676400" y="5830888"/>
            <a:ext cx="4989513" cy="595312"/>
          </a:xfrm>
          <a:prstGeom prst="rect">
            <a:avLst/>
          </a:prstGeom>
          <a:solidFill>
            <a:schemeClr val="bg1"/>
          </a:solidFill>
          <a:ln w="9525">
            <a:noFill/>
            <a:miter lim="800000"/>
            <a:headEnd/>
            <a:tailEnd/>
          </a:ln>
          <a:effectLst/>
        </p:spPr>
        <p:txBody>
          <a:bodyPr wrap="none" anchor="ctr"/>
          <a:lstStyle/>
          <a:p>
            <a:endParaRPr lang="en-US"/>
          </a:p>
        </p:txBody>
      </p:sp>
      <p:sp>
        <p:nvSpPr>
          <p:cNvPr id="18436" name="Text Box 4"/>
          <p:cNvSpPr txBox="1">
            <a:spLocks noChangeArrowheads="1"/>
          </p:cNvSpPr>
          <p:nvPr/>
        </p:nvSpPr>
        <p:spPr bwMode="auto">
          <a:xfrm>
            <a:off x="228600" y="228600"/>
            <a:ext cx="8534400" cy="457200"/>
          </a:xfrm>
          <a:prstGeom prst="rect">
            <a:avLst/>
          </a:prstGeom>
          <a:noFill/>
          <a:ln w="9525">
            <a:noFill/>
            <a:miter lim="800000"/>
            <a:headEnd/>
            <a:tailEnd/>
          </a:ln>
          <a:effectLst/>
        </p:spPr>
        <p:txBody>
          <a:bodyPr>
            <a:spAutoFit/>
          </a:bodyPr>
          <a:lstStyle/>
          <a:p>
            <a:pPr>
              <a:spcBef>
                <a:spcPct val="50000"/>
              </a:spcBef>
            </a:pPr>
            <a:r>
              <a:rPr lang="en-US"/>
              <a:t>Using The Normal Distribution</a:t>
            </a:r>
          </a:p>
        </p:txBody>
      </p:sp>
      <p:sp>
        <p:nvSpPr>
          <p:cNvPr id="18439" name="Text Box 7"/>
          <p:cNvSpPr txBox="1">
            <a:spLocks noChangeArrowheads="1"/>
          </p:cNvSpPr>
          <p:nvPr/>
        </p:nvSpPr>
        <p:spPr bwMode="auto">
          <a:xfrm>
            <a:off x="4724400" y="5486400"/>
            <a:ext cx="1143000" cy="366713"/>
          </a:xfrm>
          <a:prstGeom prst="rect">
            <a:avLst/>
          </a:prstGeom>
          <a:noFill/>
          <a:ln w="9525">
            <a:noFill/>
            <a:miter lim="800000"/>
            <a:headEnd/>
            <a:tailEnd/>
          </a:ln>
          <a:effectLst/>
        </p:spPr>
        <p:txBody>
          <a:bodyPr>
            <a:spAutoFit/>
          </a:bodyPr>
          <a:lstStyle/>
          <a:p>
            <a:pPr>
              <a:spcBef>
                <a:spcPct val="50000"/>
              </a:spcBef>
            </a:pPr>
            <a:r>
              <a:rPr lang="en-US" sz="1800"/>
              <a:t>67.25 in</a:t>
            </a:r>
          </a:p>
        </p:txBody>
      </p:sp>
      <p:sp>
        <p:nvSpPr>
          <p:cNvPr id="18440" name="Text Box 8"/>
          <p:cNvSpPr txBox="1">
            <a:spLocks noChangeArrowheads="1"/>
          </p:cNvSpPr>
          <p:nvPr/>
        </p:nvSpPr>
        <p:spPr bwMode="auto">
          <a:xfrm>
            <a:off x="6553200" y="2286000"/>
            <a:ext cx="2209800" cy="701675"/>
          </a:xfrm>
          <a:prstGeom prst="rect">
            <a:avLst/>
          </a:prstGeom>
          <a:noFill/>
          <a:ln w="9525">
            <a:noFill/>
            <a:miter lim="800000"/>
            <a:headEnd/>
            <a:tailEnd/>
          </a:ln>
          <a:effectLst/>
        </p:spPr>
        <p:txBody>
          <a:bodyPr>
            <a:spAutoFit/>
          </a:bodyPr>
          <a:lstStyle/>
          <a:p>
            <a:pPr algn="l">
              <a:spcBef>
                <a:spcPct val="50000"/>
              </a:spcBef>
            </a:pPr>
            <a:r>
              <a:rPr lang="el-GR" sz="2000">
                <a:cs typeface="Arial" charset="0"/>
              </a:rPr>
              <a:t>μ</a:t>
            </a:r>
            <a:r>
              <a:rPr lang="en-US" sz="2000">
                <a:cs typeface="Arial" charset="0"/>
              </a:rPr>
              <a:t> = 66 in	 </a:t>
            </a:r>
            <a:r>
              <a:rPr lang="el-GR" sz="2000">
                <a:cs typeface="Arial" charset="0"/>
              </a:rPr>
              <a:t>σ</a:t>
            </a:r>
            <a:r>
              <a:rPr lang="en-US" sz="2000">
                <a:cs typeface="Arial" charset="0"/>
              </a:rPr>
              <a:t> = 3 in</a:t>
            </a:r>
            <a:endParaRPr lang="el-GR" sz="2000">
              <a:cs typeface="Arial" charset="0"/>
            </a:endParaRPr>
          </a:p>
        </p:txBody>
      </p:sp>
      <p:sp>
        <p:nvSpPr>
          <p:cNvPr id="18441" name="Line 9"/>
          <p:cNvSpPr>
            <a:spLocks noChangeShapeType="1"/>
          </p:cNvSpPr>
          <p:nvPr/>
        </p:nvSpPr>
        <p:spPr bwMode="auto">
          <a:xfrm flipH="1" flipV="1">
            <a:off x="5105400" y="2819400"/>
            <a:ext cx="76200" cy="2590800"/>
          </a:xfrm>
          <a:prstGeom prst="line">
            <a:avLst/>
          </a:prstGeom>
          <a:noFill/>
          <a:ln w="25400">
            <a:solidFill>
              <a:schemeClr val="tx1"/>
            </a:solidFill>
            <a:round/>
            <a:headEnd/>
            <a:tailEnd/>
          </a:ln>
          <a:effectLst/>
        </p:spPr>
        <p:txBody>
          <a:bodyPr/>
          <a:lstStyle/>
          <a:p>
            <a:endParaRPr lang="en-US"/>
          </a:p>
        </p:txBody>
      </p:sp>
      <p:sp>
        <p:nvSpPr>
          <p:cNvPr id="18442" name="AutoShape 10"/>
          <p:cNvSpPr>
            <a:spLocks noChangeArrowheads="1"/>
          </p:cNvSpPr>
          <p:nvPr/>
        </p:nvSpPr>
        <p:spPr bwMode="auto">
          <a:xfrm>
            <a:off x="5105400" y="2895600"/>
            <a:ext cx="1828800" cy="2514600"/>
          </a:xfrm>
          <a:prstGeom prst="rtTriangle">
            <a:avLst/>
          </a:prstGeom>
          <a:solidFill>
            <a:schemeClr val="accent1"/>
          </a:solidFill>
          <a:ln w="9525">
            <a:solidFill>
              <a:schemeClr val="tx1"/>
            </a:solidFill>
            <a:miter lim="800000"/>
            <a:headEnd/>
            <a:tailEnd/>
          </a:ln>
          <a:effectLst/>
        </p:spPr>
        <p:txBody>
          <a:bodyPr wrap="none" anchor="ctr"/>
          <a:lstStyle/>
          <a:p>
            <a:endParaRPr lang="en-US"/>
          </a:p>
        </p:txBody>
      </p:sp>
      <p:sp>
        <p:nvSpPr>
          <p:cNvPr id="18443" name="AutoShape 11"/>
          <p:cNvSpPr>
            <a:spLocks noChangeArrowheads="1"/>
          </p:cNvSpPr>
          <p:nvPr/>
        </p:nvSpPr>
        <p:spPr bwMode="auto">
          <a:xfrm rot="1259291">
            <a:off x="6670675" y="5191125"/>
            <a:ext cx="846138" cy="198438"/>
          </a:xfrm>
          <a:prstGeom prst="parallelogram">
            <a:avLst>
              <a:gd name="adj" fmla="val 143910"/>
            </a:avLst>
          </a:prstGeom>
          <a:solidFill>
            <a:schemeClr val="accent1"/>
          </a:solidFill>
          <a:ln w="9525">
            <a:solidFill>
              <a:schemeClr val="tx1"/>
            </a:solidFill>
            <a:miter lim="800000"/>
            <a:headEnd/>
            <a:tailEnd/>
          </a:ln>
          <a:effectLst/>
        </p:spPr>
        <p:txBody>
          <a:bodyPr wrap="none" anchor="ctr"/>
          <a:lstStyle/>
          <a:p>
            <a:endParaRPr lang="en-US"/>
          </a:p>
        </p:txBody>
      </p:sp>
      <p:sp>
        <p:nvSpPr>
          <p:cNvPr id="18444" name="Text Box 12"/>
          <p:cNvSpPr txBox="1">
            <a:spLocks noChangeArrowheads="1"/>
          </p:cNvSpPr>
          <p:nvPr/>
        </p:nvSpPr>
        <p:spPr bwMode="auto">
          <a:xfrm>
            <a:off x="457200" y="1066800"/>
            <a:ext cx="8229600" cy="396875"/>
          </a:xfrm>
          <a:prstGeom prst="rect">
            <a:avLst/>
          </a:prstGeom>
          <a:noFill/>
          <a:ln w="9525">
            <a:noFill/>
            <a:miter lim="800000"/>
            <a:headEnd/>
            <a:tailEnd/>
          </a:ln>
          <a:effectLst/>
        </p:spPr>
        <p:txBody>
          <a:bodyPr>
            <a:spAutoFit/>
          </a:bodyPr>
          <a:lstStyle/>
          <a:p>
            <a:pPr algn="l">
              <a:spcBef>
                <a:spcPct val="50000"/>
              </a:spcBef>
            </a:pPr>
            <a:r>
              <a:rPr lang="en-US" sz="2000"/>
              <a:t>How many people are 67.25 inches or taller?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609600"/>
            <a:ext cx="7848600" cy="3785652"/>
          </a:xfrm>
          <a:prstGeom prst="rect">
            <a:avLst/>
          </a:prstGeom>
        </p:spPr>
        <p:txBody>
          <a:bodyPr wrap="square">
            <a:spAutoFit/>
          </a:bodyPr>
          <a:lstStyle/>
          <a:p>
            <a:pPr algn="l">
              <a:spcBef>
                <a:spcPct val="50000"/>
              </a:spcBef>
            </a:pPr>
            <a:r>
              <a:rPr lang="en-US" dirty="0" smtClean="0"/>
              <a:t>If we knew calculus, this would be a doable problem.  But, since I’m assuming most of you aren’t eager to learn calculus right now, we will learn some other ways to do it.</a:t>
            </a:r>
          </a:p>
          <a:p>
            <a:pPr algn="l">
              <a:spcBef>
                <a:spcPct val="50000"/>
              </a:spcBef>
            </a:pPr>
            <a:r>
              <a:rPr lang="en-US" dirty="0" smtClean="0"/>
              <a:t>We will learn two methods: One way is to have SPSS calculate the probabilities for you: that is, the computer will do the calculus for us.</a:t>
            </a:r>
          </a:p>
          <a:p>
            <a:pPr algn="l">
              <a:spcBef>
                <a:spcPct val="50000"/>
              </a:spcBef>
            </a:pPr>
            <a:r>
              <a:rPr lang="en-US" dirty="0" smtClean="0"/>
              <a:t>The other way is to use something called the </a:t>
            </a:r>
            <a:r>
              <a:rPr lang="en-US" u="sng" dirty="0" smtClean="0"/>
              <a:t>standard </a:t>
            </a:r>
            <a:r>
              <a:rPr lang="en-US" u="sng" smtClean="0"/>
              <a:t>normal</a:t>
            </a:r>
            <a:r>
              <a:rPr lang="en-US" smtClean="0"/>
              <a:t> distribution and z-scores.</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305800" cy="830997"/>
          </a:xfrm>
          <a:prstGeom prst="rect">
            <a:avLst/>
          </a:prstGeom>
          <a:noFill/>
        </p:spPr>
        <p:txBody>
          <a:bodyPr wrap="square" rtlCol="0">
            <a:spAutoFit/>
          </a:bodyPr>
          <a:lstStyle/>
          <a:p>
            <a:pPr algn="l"/>
            <a:r>
              <a:rPr lang="en-US" dirty="0" smtClean="0"/>
              <a:t>Let’s look at an example of a very simple theoretical probability distribution: the rectangular distribution.</a:t>
            </a:r>
          </a:p>
        </p:txBody>
      </p:sp>
      <p:sp>
        <p:nvSpPr>
          <p:cNvPr id="3" name="TextBox 2"/>
          <p:cNvSpPr txBox="1"/>
          <p:nvPr/>
        </p:nvSpPr>
        <p:spPr>
          <a:xfrm>
            <a:off x="2743200" y="1371600"/>
            <a:ext cx="3124200" cy="461665"/>
          </a:xfrm>
          <a:prstGeom prst="rect">
            <a:avLst/>
          </a:prstGeom>
          <a:noFill/>
        </p:spPr>
        <p:txBody>
          <a:bodyPr wrap="square" rtlCol="0">
            <a:spAutoFit/>
          </a:bodyPr>
          <a:lstStyle/>
          <a:p>
            <a:r>
              <a:rPr lang="en-US" dirty="0" smtClean="0"/>
              <a:t>f(x) = c</a:t>
            </a:r>
            <a:endParaRPr lang="en-US" dirty="0"/>
          </a:p>
        </p:txBody>
      </p:sp>
      <p:sp>
        <p:nvSpPr>
          <p:cNvPr id="4" name="TextBox 3"/>
          <p:cNvSpPr txBox="1"/>
          <p:nvPr/>
        </p:nvSpPr>
        <p:spPr>
          <a:xfrm>
            <a:off x="457200" y="2514600"/>
            <a:ext cx="8077200" cy="2308324"/>
          </a:xfrm>
          <a:prstGeom prst="rect">
            <a:avLst/>
          </a:prstGeom>
          <a:noFill/>
        </p:spPr>
        <p:txBody>
          <a:bodyPr wrap="square" rtlCol="0">
            <a:spAutoFit/>
          </a:bodyPr>
          <a:lstStyle/>
          <a:p>
            <a:pPr algn="l"/>
            <a:r>
              <a:rPr lang="en-US" dirty="0" smtClean="0"/>
              <a:t>What this formula tells us is that the </a:t>
            </a:r>
            <a:r>
              <a:rPr lang="en-US" u="sng" dirty="0" smtClean="0"/>
              <a:t>frequency</a:t>
            </a:r>
            <a:r>
              <a:rPr lang="en-US" dirty="0" smtClean="0"/>
              <a:t> of our variables is equal to c.  What is c?</a:t>
            </a:r>
          </a:p>
          <a:p>
            <a:pPr algn="l"/>
            <a:endParaRPr lang="en-US" dirty="0" smtClean="0"/>
          </a:p>
          <a:p>
            <a:pPr algn="l"/>
            <a:r>
              <a:rPr lang="en-US" dirty="0" smtClean="0"/>
              <a:t>c stands for a constant.  What this formula is telling us is that no matter what x is, the relative frequency (the probability) will be the same.</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43200" y="5486400"/>
            <a:ext cx="3124200" cy="584775"/>
          </a:xfrm>
          <a:prstGeom prst="rect">
            <a:avLst/>
          </a:prstGeom>
          <a:noFill/>
        </p:spPr>
        <p:txBody>
          <a:bodyPr wrap="square" rtlCol="0">
            <a:spAutoFit/>
          </a:bodyPr>
          <a:lstStyle/>
          <a:p>
            <a:r>
              <a:rPr lang="en-US" sz="3200" dirty="0" smtClean="0"/>
              <a:t>f(x) = 16.67%</a:t>
            </a:r>
            <a:endParaRPr lang="en-US" sz="3200" dirty="0"/>
          </a:p>
        </p:txBody>
      </p:sp>
      <p:sp>
        <p:nvSpPr>
          <p:cNvPr id="4" name="TextBox 3"/>
          <p:cNvSpPr txBox="1"/>
          <p:nvPr/>
        </p:nvSpPr>
        <p:spPr>
          <a:xfrm>
            <a:off x="533400" y="1371600"/>
            <a:ext cx="8229600" cy="3785652"/>
          </a:xfrm>
          <a:prstGeom prst="rect">
            <a:avLst/>
          </a:prstGeom>
          <a:noFill/>
        </p:spPr>
        <p:txBody>
          <a:bodyPr wrap="square" rtlCol="0">
            <a:spAutoFit/>
          </a:bodyPr>
          <a:lstStyle/>
          <a:p>
            <a:pPr algn="l"/>
            <a:r>
              <a:rPr lang="en-US" dirty="0" smtClean="0"/>
              <a:t>Because c in this formula is a constant, but we haven’t said what specific constant it is, this formula doesn’t really tell us about any specific frequency distribution.  This formula tells us about a whole </a:t>
            </a:r>
            <a:r>
              <a:rPr lang="en-US" u="sng" dirty="0" smtClean="0"/>
              <a:t>family</a:t>
            </a:r>
            <a:r>
              <a:rPr lang="en-US" dirty="0" smtClean="0"/>
              <a:t> of distributions.</a:t>
            </a:r>
          </a:p>
          <a:p>
            <a:pPr algn="l"/>
            <a:endParaRPr lang="en-US" dirty="0" smtClean="0"/>
          </a:p>
          <a:p>
            <a:pPr algn="l"/>
            <a:r>
              <a:rPr lang="en-US" dirty="0" smtClean="0"/>
              <a:t>For any specific distribution, we have to have a specific value of c.  So, if we want to have a specific rectangular distribution, we have to say what c is.  So, if we want to have a specific rectangular distribution, we need to say what c is.  For example, </a:t>
            </a:r>
            <a:endParaRPr lang="en-US" dirty="0"/>
          </a:p>
        </p:txBody>
      </p:sp>
      <p:sp>
        <p:nvSpPr>
          <p:cNvPr id="5" name="TextBox 4"/>
          <p:cNvSpPr txBox="1"/>
          <p:nvPr/>
        </p:nvSpPr>
        <p:spPr>
          <a:xfrm>
            <a:off x="2971800" y="457200"/>
            <a:ext cx="3124200" cy="584775"/>
          </a:xfrm>
          <a:prstGeom prst="rect">
            <a:avLst/>
          </a:prstGeom>
          <a:noFill/>
        </p:spPr>
        <p:txBody>
          <a:bodyPr wrap="square" rtlCol="0">
            <a:spAutoFit/>
          </a:bodyPr>
          <a:lstStyle/>
          <a:p>
            <a:r>
              <a:rPr lang="en-US" sz="3200" dirty="0" smtClean="0"/>
              <a:t>f(x) = c</a:t>
            </a:r>
            <a:endParaRPr lang="en-US" sz="3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4" name="Picture 2"/>
          <p:cNvPicPr>
            <a:picLocks noChangeAspect="1" noChangeArrowheads="1"/>
          </p:cNvPicPr>
          <p:nvPr/>
        </p:nvPicPr>
        <p:blipFill>
          <a:blip r:embed="rId2" cstate="print"/>
          <a:srcRect/>
          <a:stretch>
            <a:fillRect/>
          </a:stretch>
        </p:blipFill>
        <p:spPr bwMode="auto">
          <a:xfrm>
            <a:off x="2133600" y="2048182"/>
            <a:ext cx="6874393" cy="4638368"/>
          </a:xfrm>
          <a:prstGeom prst="rect">
            <a:avLst/>
          </a:prstGeom>
          <a:noFill/>
          <a:ln w="9525">
            <a:noFill/>
            <a:miter lim="800000"/>
            <a:headEnd/>
            <a:tailEnd/>
          </a:ln>
          <a:effectLst/>
        </p:spPr>
      </p:pic>
      <p:sp>
        <p:nvSpPr>
          <p:cNvPr id="4" name="TextBox 3"/>
          <p:cNvSpPr txBox="1"/>
          <p:nvPr/>
        </p:nvSpPr>
        <p:spPr>
          <a:xfrm>
            <a:off x="152400" y="1066800"/>
            <a:ext cx="8686800" cy="830997"/>
          </a:xfrm>
          <a:prstGeom prst="rect">
            <a:avLst/>
          </a:prstGeom>
          <a:noFill/>
        </p:spPr>
        <p:txBody>
          <a:bodyPr wrap="square" rtlCol="0">
            <a:spAutoFit/>
          </a:bodyPr>
          <a:lstStyle/>
          <a:p>
            <a:pPr algn="l"/>
            <a:r>
              <a:rPr lang="en-US" dirty="0" smtClean="0"/>
              <a:t> This formula tells us that the probability of any value of x is 16.67%  If we graph this distribution, it looks like this:</a:t>
            </a:r>
            <a:endParaRPr lang="en-US" dirty="0"/>
          </a:p>
        </p:txBody>
      </p:sp>
      <p:sp>
        <p:nvSpPr>
          <p:cNvPr id="5" name="TextBox 4"/>
          <p:cNvSpPr txBox="1"/>
          <p:nvPr/>
        </p:nvSpPr>
        <p:spPr>
          <a:xfrm>
            <a:off x="228600" y="304800"/>
            <a:ext cx="3124200" cy="584775"/>
          </a:xfrm>
          <a:prstGeom prst="rect">
            <a:avLst/>
          </a:prstGeom>
          <a:noFill/>
        </p:spPr>
        <p:txBody>
          <a:bodyPr wrap="square" rtlCol="0">
            <a:spAutoFit/>
          </a:bodyPr>
          <a:lstStyle/>
          <a:p>
            <a:r>
              <a:rPr lang="en-US" sz="3200" dirty="0" smtClean="0"/>
              <a:t>f(x) = 16.67%</a:t>
            </a:r>
            <a:endParaRPr lang="en-US"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682" name="Picture 2"/>
          <p:cNvPicPr>
            <a:picLocks noChangeAspect="1" noChangeArrowheads="1"/>
          </p:cNvPicPr>
          <p:nvPr/>
        </p:nvPicPr>
        <p:blipFill>
          <a:blip r:embed="rId2" cstate="print"/>
          <a:srcRect/>
          <a:stretch>
            <a:fillRect/>
          </a:stretch>
        </p:blipFill>
        <p:spPr bwMode="auto">
          <a:xfrm>
            <a:off x="2362200" y="1649390"/>
            <a:ext cx="6505575" cy="5208610"/>
          </a:xfrm>
          <a:prstGeom prst="rect">
            <a:avLst/>
          </a:prstGeom>
          <a:noFill/>
          <a:ln w="9525">
            <a:noFill/>
            <a:miter lim="800000"/>
            <a:headEnd/>
            <a:tailEnd/>
          </a:ln>
          <a:effectLst/>
        </p:spPr>
      </p:pic>
      <p:sp>
        <p:nvSpPr>
          <p:cNvPr id="3" name="TextBox 2"/>
          <p:cNvSpPr txBox="1"/>
          <p:nvPr/>
        </p:nvSpPr>
        <p:spPr>
          <a:xfrm>
            <a:off x="304800" y="304800"/>
            <a:ext cx="8610600" cy="1569660"/>
          </a:xfrm>
          <a:prstGeom prst="rect">
            <a:avLst/>
          </a:prstGeom>
          <a:noFill/>
        </p:spPr>
        <p:txBody>
          <a:bodyPr wrap="square" rtlCol="0">
            <a:spAutoFit/>
          </a:bodyPr>
          <a:lstStyle/>
          <a:p>
            <a:pPr algn="l"/>
            <a:r>
              <a:rPr lang="en-US" dirty="0" smtClean="0"/>
              <a:t>On the other hand, we could have a different rectangular distribution: f(x) = 25%.  This tells us that the probability of every value of x is .25 (25%).  A graph of this would look like this: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4563938" y="3048000"/>
            <a:ext cx="4439988" cy="3124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2" name="TextBox 1"/>
          <p:cNvSpPr txBox="1"/>
          <p:nvPr/>
        </p:nvSpPr>
        <p:spPr>
          <a:xfrm>
            <a:off x="304800" y="685800"/>
            <a:ext cx="8458200" cy="1219200"/>
          </a:xfrm>
          <a:prstGeom prst="rect">
            <a:avLst/>
          </a:prstGeom>
          <a:noFill/>
        </p:spPr>
        <p:txBody>
          <a:bodyPr wrap="square" rtlCol="0">
            <a:spAutoFit/>
          </a:bodyPr>
          <a:lstStyle/>
          <a:p>
            <a:pPr algn="l"/>
            <a:r>
              <a:rPr lang="en-US" dirty="0" smtClean="0"/>
              <a:t>You can see why we call this a rectangular distribution.  Even though these are two different formulas, they have a ‘family resemblance,’ and the graphs of them will look similar.    </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304800" y="3048000"/>
            <a:ext cx="4630288" cy="312420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TextBox 5"/>
          <p:cNvSpPr txBox="1"/>
          <p:nvPr/>
        </p:nvSpPr>
        <p:spPr>
          <a:xfrm>
            <a:off x="1057844" y="2286000"/>
            <a:ext cx="3124200" cy="584775"/>
          </a:xfrm>
          <a:prstGeom prst="rect">
            <a:avLst/>
          </a:prstGeom>
          <a:noFill/>
        </p:spPr>
        <p:txBody>
          <a:bodyPr wrap="square" rtlCol="0">
            <a:spAutoFit/>
          </a:bodyPr>
          <a:lstStyle/>
          <a:p>
            <a:r>
              <a:rPr lang="en-US" sz="3200" dirty="0" smtClean="0"/>
              <a:t>f(x) = 16.67%</a:t>
            </a:r>
            <a:endParaRPr lang="en-US" sz="3200" dirty="0"/>
          </a:p>
        </p:txBody>
      </p:sp>
      <p:sp>
        <p:nvSpPr>
          <p:cNvPr id="7" name="TextBox 6"/>
          <p:cNvSpPr txBox="1"/>
          <p:nvPr/>
        </p:nvSpPr>
        <p:spPr>
          <a:xfrm>
            <a:off x="5221832" y="2286000"/>
            <a:ext cx="3124200" cy="584775"/>
          </a:xfrm>
          <a:prstGeom prst="rect">
            <a:avLst/>
          </a:prstGeom>
          <a:noFill/>
        </p:spPr>
        <p:txBody>
          <a:bodyPr wrap="square" rtlCol="0">
            <a:spAutoFit/>
          </a:bodyPr>
          <a:lstStyle/>
          <a:p>
            <a:r>
              <a:rPr lang="en-US" sz="3200" dirty="0" smtClean="0"/>
              <a:t>f(x) = 25%</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09600"/>
            <a:ext cx="8153400" cy="2308324"/>
          </a:xfrm>
          <a:prstGeom prst="rect">
            <a:avLst/>
          </a:prstGeom>
          <a:noFill/>
        </p:spPr>
        <p:txBody>
          <a:bodyPr wrap="square" rtlCol="0">
            <a:spAutoFit/>
          </a:bodyPr>
          <a:lstStyle/>
          <a:p>
            <a:pPr algn="l"/>
            <a:r>
              <a:rPr lang="en-US" dirty="0" smtClean="0"/>
              <a:t>This discussion has all been pretty abstract.  To take a more concrete example – although one made up – imagine that we do a study where we take a random sample of students from a high school.  If we ask each person in our sample what grade they are in, we might expect a rectangular distribution: f(x) = 25%</a:t>
            </a:r>
            <a:endParaRPr lang="en-US" dirty="0"/>
          </a:p>
        </p:txBody>
      </p:sp>
      <p:pic>
        <p:nvPicPr>
          <p:cNvPr id="72706" name="Picture 2"/>
          <p:cNvPicPr>
            <a:picLocks noChangeAspect="1" noChangeArrowheads="1"/>
          </p:cNvPicPr>
          <p:nvPr/>
        </p:nvPicPr>
        <p:blipFill>
          <a:blip r:embed="rId2" cstate="print"/>
          <a:srcRect/>
          <a:stretch>
            <a:fillRect/>
          </a:stretch>
        </p:blipFill>
        <p:spPr bwMode="auto">
          <a:xfrm>
            <a:off x="2743200" y="3078771"/>
            <a:ext cx="4443413" cy="356038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457200"/>
            <a:ext cx="8458200" cy="584775"/>
          </a:xfrm>
          <a:prstGeom prst="rect">
            <a:avLst/>
          </a:prstGeom>
          <a:noFill/>
        </p:spPr>
        <p:txBody>
          <a:bodyPr wrap="square" rtlCol="0">
            <a:spAutoFit/>
          </a:bodyPr>
          <a:lstStyle/>
          <a:p>
            <a:r>
              <a:rPr lang="en-US" sz="3200" dirty="0" smtClean="0"/>
              <a:t>The Normal Distribution</a:t>
            </a:r>
            <a:endParaRPr lang="en-US" sz="3200" dirty="0"/>
          </a:p>
        </p:txBody>
      </p:sp>
      <p:sp>
        <p:nvSpPr>
          <p:cNvPr id="3" name="TextBox 2"/>
          <p:cNvSpPr txBox="1"/>
          <p:nvPr/>
        </p:nvSpPr>
        <p:spPr>
          <a:xfrm>
            <a:off x="457200" y="1752600"/>
            <a:ext cx="8382000" cy="4154984"/>
          </a:xfrm>
          <a:prstGeom prst="rect">
            <a:avLst/>
          </a:prstGeom>
          <a:noFill/>
        </p:spPr>
        <p:txBody>
          <a:bodyPr wrap="square" rtlCol="0">
            <a:spAutoFit/>
          </a:bodyPr>
          <a:lstStyle/>
          <a:p>
            <a:pPr algn="l"/>
            <a:r>
              <a:rPr lang="en-US" dirty="0" smtClean="0"/>
              <a:t>The rectangular distribution is really only useful in a limited number of situations.  A much more important theoretical distribution – although one with a more complex formula – is the </a:t>
            </a:r>
            <a:r>
              <a:rPr lang="en-US" u="sng" dirty="0" smtClean="0"/>
              <a:t>normal distribution</a:t>
            </a:r>
            <a:r>
              <a:rPr lang="en-US" dirty="0" smtClean="0"/>
              <a:t>.</a:t>
            </a:r>
          </a:p>
          <a:p>
            <a:pPr algn="l"/>
            <a:endParaRPr lang="en-US" dirty="0" smtClean="0"/>
          </a:p>
          <a:p>
            <a:pPr algn="l"/>
            <a:r>
              <a:rPr lang="en-US" dirty="0" smtClean="0"/>
              <a:t>The normal distribution is important for two reasons:</a:t>
            </a:r>
          </a:p>
          <a:p>
            <a:pPr algn="l"/>
            <a:endParaRPr lang="en-US" dirty="0" smtClean="0"/>
          </a:p>
          <a:p>
            <a:pPr marL="457200" indent="-457200" algn="l">
              <a:buAutoNum type="arabicPeriod"/>
            </a:pPr>
            <a:r>
              <a:rPr lang="en-US" dirty="0" smtClean="0"/>
              <a:t>A lot of variables are distributed like a normal distribution (Height, Weight, IQ).</a:t>
            </a:r>
          </a:p>
          <a:p>
            <a:pPr marL="457200" indent="-457200" algn="l">
              <a:buAutoNum type="arabicPeriod"/>
            </a:pPr>
            <a:r>
              <a:rPr lang="en-US" dirty="0" smtClean="0"/>
              <a:t>The normal distribution plays an important role in inferential statistics.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blank</Template>
  <TotalTime>460</TotalTime>
  <Words>1782</Words>
  <Application>Microsoft Office PowerPoint</Application>
  <PresentationFormat>On-screen Show (4:3)</PresentationFormat>
  <Paragraphs>105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blank</vt:lpstr>
      <vt:lpstr>Slide 1</vt:lpstr>
      <vt:lpstr>Slide 2</vt:lpstr>
      <vt:lpstr>Slide 3</vt:lpstr>
      <vt:lpstr>Slide 4</vt:lpstr>
      <vt:lpstr>Slide 5</vt:lpstr>
      <vt:lpstr>Slide 6</vt:lpstr>
      <vt:lpstr>Slide 7</vt:lpstr>
      <vt:lpstr>Slide 8</vt:lpstr>
      <vt:lpstr>Slide 9</vt:lpstr>
      <vt:lpstr>Slide 10</vt:lpstr>
      <vt:lpstr>Slide 11</vt:lpstr>
      <vt:lpstr>The Normal Distribution</vt:lpstr>
      <vt:lpstr>Slide 13</vt:lpstr>
      <vt:lpstr>Slide 14</vt:lpstr>
      <vt:lpstr>Slide 15</vt:lpstr>
      <vt:lpstr>Slide 16</vt:lpstr>
      <vt:lpstr>Slide 17</vt:lpstr>
      <vt:lpstr>Slide 18</vt:lpstr>
      <vt:lpstr>Slide 19</vt:lpstr>
      <vt:lpstr>Slide 20</vt:lpstr>
      <vt:lpstr>Slide 21</vt:lpstr>
      <vt:lpstr>Using the Normal Distribution</vt:lpstr>
      <vt:lpstr>Slide 23</vt:lpstr>
      <vt:lpstr>Slide 24</vt:lpstr>
    </vt:vector>
  </TitlesOfParts>
  <Company>Eastern Illinois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cfsjs</dc:creator>
  <cp:lastModifiedBy>Campus User</cp:lastModifiedBy>
  <cp:revision>29</cp:revision>
  <dcterms:created xsi:type="dcterms:W3CDTF">2007-02-01T14:42:57Z</dcterms:created>
  <dcterms:modified xsi:type="dcterms:W3CDTF">2010-02-08T17:43:21Z</dcterms:modified>
</cp:coreProperties>
</file>